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1" r:id="rId1"/>
  </p:sldMasterIdLst>
  <p:notesMasterIdLst>
    <p:notesMasterId r:id="rId47"/>
  </p:notesMasterIdLst>
  <p:handoutMasterIdLst>
    <p:handoutMasterId r:id="rId48"/>
  </p:handoutMasterIdLst>
  <p:sldIdLst>
    <p:sldId id="257" r:id="rId2"/>
    <p:sldId id="308" r:id="rId3"/>
    <p:sldId id="259" r:id="rId4"/>
    <p:sldId id="260" r:id="rId5"/>
    <p:sldId id="261" r:id="rId6"/>
    <p:sldId id="262" r:id="rId7"/>
    <p:sldId id="263" r:id="rId8"/>
    <p:sldId id="265" r:id="rId9"/>
    <p:sldId id="310" r:id="rId10"/>
    <p:sldId id="269" r:id="rId11"/>
    <p:sldId id="309" r:id="rId12"/>
    <p:sldId id="271" r:id="rId13"/>
    <p:sldId id="272" r:id="rId14"/>
    <p:sldId id="346" r:id="rId15"/>
    <p:sldId id="273" r:id="rId16"/>
    <p:sldId id="274" r:id="rId17"/>
    <p:sldId id="275" r:id="rId18"/>
    <p:sldId id="277" r:id="rId19"/>
    <p:sldId id="279" r:id="rId20"/>
    <p:sldId id="280" r:id="rId21"/>
    <p:sldId id="281" r:id="rId22"/>
    <p:sldId id="282" r:id="rId23"/>
    <p:sldId id="285" r:id="rId24"/>
    <p:sldId id="284" r:id="rId25"/>
    <p:sldId id="287" r:id="rId26"/>
    <p:sldId id="312" r:id="rId27"/>
    <p:sldId id="288" r:id="rId28"/>
    <p:sldId id="289" r:id="rId29"/>
    <p:sldId id="290" r:id="rId30"/>
    <p:sldId id="291" r:id="rId31"/>
    <p:sldId id="292" r:id="rId32"/>
    <p:sldId id="293" r:id="rId33"/>
    <p:sldId id="294" r:id="rId34"/>
    <p:sldId id="326" r:id="rId35"/>
    <p:sldId id="331" r:id="rId36"/>
    <p:sldId id="332" r:id="rId37"/>
    <p:sldId id="335" r:id="rId38"/>
    <p:sldId id="343" r:id="rId39"/>
    <p:sldId id="299" r:id="rId40"/>
    <p:sldId id="300" r:id="rId41"/>
    <p:sldId id="347" r:id="rId42"/>
    <p:sldId id="301" r:id="rId43"/>
    <p:sldId id="302" r:id="rId44"/>
    <p:sldId id="303" r:id="rId45"/>
    <p:sldId id="345" r:id="rId46"/>
  </p:sldIdLst>
  <p:sldSz cx="9144000" cy="6858000" type="screen4x3"/>
  <p:notesSz cx="6797675" cy="9928225"/>
  <p:defaultText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00"/>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44" autoAdjust="0"/>
    <p:restoredTop sz="94660"/>
  </p:normalViewPr>
  <p:slideViewPr>
    <p:cSldViewPr>
      <p:cViewPr varScale="1">
        <p:scale>
          <a:sx n="91" d="100"/>
          <a:sy n="91" d="100"/>
        </p:scale>
        <p:origin x="79" y="789"/>
      </p:cViewPr>
      <p:guideLst>
        <p:guide orient="horz" pos="2160"/>
        <p:guide pos="2880"/>
      </p:guideLst>
    </p:cSldViewPr>
  </p:slideViewPr>
  <p:notesTextViewPr>
    <p:cViewPr>
      <p:scale>
        <a:sx n="1" d="1"/>
        <a:sy n="1" d="1"/>
      </p:scale>
      <p:origin x="0" y="0"/>
    </p:cViewPr>
  </p:notesTextViewPr>
  <p:sorterViewPr>
    <p:cViewPr varScale="1">
      <p:scale>
        <a:sx n="1" d="1"/>
        <a:sy n="1" d="1"/>
      </p:scale>
      <p:origin x="0" y="445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Total net assets Billions of dollars</c:v>
                </c:pt>
              </c:strCache>
            </c:strRef>
          </c:tx>
          <c:spPr>
            <a:ln w="28575" cap="rnd">
              <a:solidFill>
                <a:schemeClr val="accent1"/>
              </a:solidFill>
              <a:prstDash val="sysDash"/>
              <a:round/>
            </a:ln>
            <a:effectLst/>
          </c:spPr>
          <c:marker>
            <c:symbol val="none"/>
          </c:marker>
          <c:cat>
            <c:numRef>
              <c:f>Sheet1!$A$2:$A$47</c:f>
              <c:numCache>
                <c:formatCode>General</c:formatCode>
                <c:ptCount val="46"/>
                <c:pt idx="0">
                  <c:v>1940</c:v>
                </c:pt>
                <c:pt idx="1">
                  <c:v>1945</c:v>
                </c:pt>
                <c:pt idx="2">
                  <c:v>1950</c:v>
                </c:pt>
                <c:pt idx="3">
                  <c:v>1955</c:v>
                </c:pt>
                <c:pt idx="4">
                  <c:v>1960</c:v>
                </c:pt>
                <c:pt idx="5">
                  <c:v>1965</c:v>
                </c:pt>
                <c:pt idx="6">
                  <c:v>1970</c:v>
                </c:pt>
                <c:pt idx="7">
                  <c:v>1975</c:v>
                </c:pt>
                <c:pt idx="8">
                  <c:v>1976</c:v>
                </c:pt>
                <c:pt idx="9">
                  <c:v>1977</c:v>
                </c:pt>
                <c:pt idx="10">
                  <c:v>1978</c:v>
                </c:pt>
                <c:pt idx="11">
                  <c:v>1979</c:v>
                </c:pt>
                <c:pt idx="12">
                  <c:v>1980</c:v>
                </c:pt>
                <c:pt idx="13">
                  <c:v>1981</c:v>
                </c:pt>
                <c:pt idx="14">
                  <c:v>1982</c:v>
                </c:pt>
                <c:pt idx="15">
                  <c:v>1983</c:v>
                </c:pt>
                <c:pt idx="16">
                  <c:v>1984</c:v>
                </c:pt>
                <c:pt idx="17">
                  <c:v>1985</c:v>
                </c:pt>
                <c:pt idx="18">
                  <c:v>1986</c:v>
                </c:pt>
                <c:pt idx="19">
                  <c:v>1987</c:v>
                </c:pt>
                <c:pt idx="20">
                  <c:v>1988</c:v>
                </c:pt>
                <c:pt idx="21">
                  <c:v>1989</c:v>
                </c:pt>
                <c:pt idx="22">
                  <c:v>1990</c:v>
                </c:pt>
                <c:pt idx="23">
                  <c:v>1991</c:v>
                </c:pt>
                <c:pt idx="24">
                  <c:v>1992</c:v>
                </c:pt>
                <c:pt idx="25">
                  <c:v>1993</c:v>
                </c:pt>
                <c:pt idx="26">
                  <c:v>1994</c:v>
                </c:pt>
                <c:pt idx="27">
                  <c:v>1995</c:v>
                </c:pt>
                <c:pt idx="28">
                  <c:v>1996</c:v>
                </c:pt>
                <c:pt idx="29">
                  <c:v>1997</c:v>
                </c:pt>
                <c:pt idx="30">
                  <c:v>1998</c:v>
                </c:pt>
                <c:pt idx="31">
                  <c:v>1999</c:v>
                </c:pt>
                <c:pt idx="32">
                  <c:v>2000</c:v>
                </c:pt>
                <c:pt idx="33">
                  <c:v>2001</c:v>
                </c:pt>
                <c:pt idx="34">
                  <c:v>2002</c:v>
                </c:pt>
                <c:pt idx="35">
                  <c:v>2003</c:v>
                </c:pt>
                <c:pt idx="36">
                  <c:v>2004</c:v>
                </c:pt>
                <c:pt idx="37">
                  <c:v>2005</c:v>
                </c:pt>
                <c:pt idx="38">
                  <c:v>2006</c:v>
                </c:pt>
                <c:pt idx="39">
                  <c:v>2007</c:v>
                </c:pt>
                <c:pt idx="40">
                  <c:v>2008</c:v>
                </c:pt>
                <c:pt idx="41">
                  <c:v>2009</c:v>
                </c:pt>
                <c:pt idx="42">
                  <c:v>2010</c:v>
                </c:pt>
                <c:pt idx="43">
                  <c:v>2011</c:v>
                </c:pt>
                <c:pt idx="44">
                  <c:v>2012</c:v>
                </c:pt>
                <c:pt idx="45">
                  <c:v>2013</c:v>
                </c:pt>
              </c:numCache>
            </c:numRef>
          </c:cat>
          <c:val>
            <c:numRef>
              <c:f>Sheet1!$B$2:$B$47</c:f>
              <c:numCache>
                <c:formatCode>#,##0.00</c:formatCode>
                <c:ptCount val="46"/>
                <c:pt idx="0" formatCode="&quot;$&quot;#,##0.00">
                  <c:v>0.44800000000000001</c:v>
                </c:pt>
                <c:pt idx="1">
                  <c:v>1.28</c:v>
                </c:pt>
                <c:pt idx="2">
                  <c:v>2.5299999999999998</c:v>
                </c:pt>
                <c:pt idx="3">
                  <c:v>7.84</c:v>
                </c:pt>
                <c:pt idx="4">
                  <c:v>17.03</c:v>
                </c:pt>
                <c:pt idx="5">
                  <c:v>35.22</c:v>
                </c:pt>
                <c:pt idx="6">
                  <c:v>47.62</c:v>
                </c:pt>
                <c:pt idx="7">
                  <c:v>45.87</c:v>
                </c:pt>
                <c:pt idx="8">
                  <c:v>51.28</c:v>
                </c:pt>
                <c:pt idx="9">
                  <c:v>48.94</c:v>
                </c:pt>
                <c:pt idx="10">
                  <c:v>55.84</c:v>
                </c:pt>
                <c:pt idx="11">
                  <c:v>94.51</c:v>
                </c:pt>
                <c:pt idx="12">
                  <c:v>134.76</c:v>
                </c:pt>
                <c:pt idx="13">
                  <c:v>241.37</c:v>
                </c:pt>
                <c:pt idx="14">
                  <c:v>296.68</c:v>
                </c:pt>
                <c:pt idx="15">
                  <c:v>292.99</c:v>
                </c:pt>
                <c:pt idx="16">
                  <c:v>370.68</c:v>
                </c:pt>
                <c:pt idx="17">
                  <c:v>495.39</c:v>
                </c:pt>
                <c:pt idx="18">
                  <c:v>715.67</c:v>
                </c:pt>
                <c:pt idx="19">
                  <c:v>769.17</c:v>
                </c:pt>
                <c:pt idx="20">
                  <c:v>809.37</c:v>
                </c:pt>
                <c:pt idx="21">
                  <c:v>980.67</c:v>
                </c:pt>
                <c:pt idx="22">
                  <c:v>1065.19</c:v>
                </c:pt>
                <c:pt idx="23">
                  <c:v>1393.19</c:v>
                </c:pt>
                <c:pt idx="24">
                  <c:v>1642.54</c:v>
                </c:pt>
                <c:pt idx="25">
                  <c:v>2069.96</c:v>
                </c:pt>
                <c:pt idx="26">
                  <c:v>2155.3200000000002</c:v>
                </c:pt>
                <c:pt idx="27">
                  <c:v>2811.29</c:v>
                </c:pt>
                <c:pt idx="28">
                  <c:v>3525.8</c:v>
                </c:pt>
                <c:pt idx="29">
                  <c:v>4468.2</c:v>
                </c:pt>
                <c:pt idx="30">
                  <c:v>5525.21</c:v>
                </c:pt>
                <c:pt idx="31">
                  <c:v>6846.34</c:v>
                </c:pt>
                <c:pt idx="32">
                  <c:v>6964.63</c:v>
                </c:pt>
                <c:pt idx="33">
                  <c:v>6974.91</c:v>
                </c:pt>
                <c:pt idx="34">
                  <c:v>6383.48</c:v>
                </c:pt>
                <c:pt idx="35">
                  <c:v>7402.42</c:v>
                </c:pt>
                <c:pt idx="36">
                  <c:v>8095.45</c:v>
                </c:pt>
                <c:pt idx="37">
                  <c:v>8891.11</c:v>
                </c:pt>
                <c:pt idx="38">
                  <c:v>10397.879999999999</c:v>
                </c:pt>
                <c:pt idx="39">
                  <c:v>11999.73</c:v>
                </c:pt>
                <c:pt idx="40">
                  <c:v>9602.57</c:v>
                </c:pt>
                <c:pt idx="41">
                  <c:v>11112.67</c:v>
                </c:pt>
                <c:pt idx="42">
                  <c:v>11831.33</c:v>
                </c:pt>
                <c:pt idx="43">
                  <c:v>11626.49</c:v>
                </c:pt>
                <c:pt idx="44">
                  <c:v>13043.67</c:v>
                </c:pt>
                <c:pt idx="45">
                  <c:v>15017.68</c:v>
                </c:pt>
              </c:numCache>
            </c:numRef>
          </c:val>
          <c:smooth val="0"/>
          <c:extLst>
            <c:ext xmlns:c16="http://schemas.microsoft.com/office/drawing/2014/chart" uri="{C3380CC4-5D6E-409C-BE32-E72D297353CC}">
              <c16:uniqueId val="{00000000-CA59-4566-89F1-36C0E98241AF}"/>
            </c:ext>
          </c:extLst>
        </c:ser>
        <c:ser>
          <c:idx val="1"/>
          <c:order val="1"/>
          <c:tx>
            <c:strRef>
              <c:f>Sheet1!$C$1</c:f>
              <c:strCache>
                <c:ptCount val="1"/>
                <c:pt idx="0">
                  <c:v>Number of funds</c:v>
                </c:pt>
              </c:strCache>
            </c:strRef>
          </c:tx>
          <c:spPr>
            <a:ln w="28575" cap="rnd">
              <a:solidFill>
                <a:schemeClr val="accent2"/>
              </a:solidFill>
              <a:round/>
            </a:ln>
            <a:effectLst/>
          </c:spPr>
          <c:marker>
            <c:symbol val="none"/>
          </c:marker>
          <c:cat>
            <c:numRef>
              <c:f>Sheet1!$A$2:$A$47</c:f>
              <c:numCache>
                <c:formatCode>General</c:formatCode>
                <c:ptCount val="46"/>
                <c:pt idx="0">
                  <c:v>1940</c:v>
                </c:pt>
                <c:pt idx="1">
                  <c:v>1945</c:v>
                </c:pt>
                <c:pt idx="2">
                  <c:v>1950</c:v>
                </c:pt>
                <c:pt idx="3">
                  <c:v>1955</c:v>
                </c:pt>
                <c:pt idx="4">
                  <c:v>1960</c:v>
                </c:pt>
                <c:pt idx="5">
                  <c:v>1965</c:v>
                </c:pt>
                <c:pt idx="6">
                  <c:v>1970</c:v>
                </c:pt>
                <c:pt idx="7">
                  <c:v>1975</c:v>
                </c:pt>
                <c:pt idx="8">
                  <c:v>1976</c:v>
                </c:pt>
                <c:pt idx="9">
                  <c:v>1977</c:v>
                </c:pt>
                <c:pt idx="10">
                  <c:v>1978</c:v>
                </c:pt>
                <c:pt idx="11">
                  <c:v>1979</c:v>
                </c:pt>
                <c:pt idx="12">
                  <c:v>1980</c:v>
                </c:pt>
                <c:pt idx="13">
                  <c:v>1981</c:v>
                </c:pt>
                <c:pt idx="14">
                  <c:v>1982</c:v>
                </c:pt>
                <c:pt idx="15">
                  <c:v>1983</c:v>
                </c:pt>
                <c:pt idx="16">
                  <c:v>1984</c:v>
                </c:pt>
                <c:pt idx="17">
                  <c:v>1985</c:v>
                </c:pt>
                <c:pt idx="18">
                  <c:v>1986</c:v>
                </c:pt>
                <c:pt idx="19">
                  <c:v>1987</c:v>
                </c:pt>
                <c:pt idx="20">
                  <c:v>1988</c:v>
                </c:pt>
                <c:pt idx="21">
                  <c:v>1989</c:v>
                </c:pt>
                <c:pt idx="22">
                  <c:v>1990</c:v>
                </c:pt>
                <c:pt idx="23">
                  <c:v>1991</c:v>
                </c:pt>
                <c:pt idx="24">
                  <c:v>1992</c:v>
                </c:pt>
                <c:pt idx="25">
                  <c:v>1993</c:v>
                </c:pt>
                <c:pt idx="26">
                  <c:v>1994</c:v>
                </c:pt>
                <c:pt idx="27">
                  <c:v>1995</c:v>
                </c:pt>
                <c:pt idx="28">
                  <c:v>1996</c:v>
                </c:pt>
                <c:pt idx="29">
                  <c:v>1997</c:v>
                </c:pt>
                <c:pt idx="30">
                  <c:v>1998</c:v>
                </c:pt>
                <c:pt idx="31">
                  <c:v>1999</c:v>
                </c:pt>
                <c:pt idx="32">
                  <c:v>2000</c:v>
                </c:pt>
                <c:pt idx="33">
                  <c:v>2001</c:v>
                </c:pt>
                <c:pt idx="34">
                  <c:v>2002</c:v>
                </c:pt>
                <c:pt idx="35">
                  <c:v>2003</c:v>
                </c:pt>
                <c:pt idx="36">
                  <c:v>2004</c:v>
                </c:pt>
                <c:pt idx="37">
                  <c:v>2005</c:v>
                </c:pt>
                <c:pt idx="38">
                  <c:v>2006</c:v>
                </c:pt>
                <c:pt idx="39">
                  <c:v>2007</c:v>
                </c:pt>
                <c:pt idx="40">
                  <c:v>2008</c:v>
                </c:pt>
                <c:pt idx="41">
                  <c:v>2009</c:v>
                </c:pt>
                <c:pt idx="42">
                  <c:v>2010</c:v>
                </c:pt>
                <c:pt idx="43">
                  <c:v>2011</c:v>
                </c:pt>
                <c:pt idx="44">
                  <c:v>2012</c:v>
                </c:pt>
                <c:pt idx="45">
                  <c:v>2013</c:v>
                </c:pt>
              </c:numCache>
            </c:numRef>
          </c:cat>
          <c:val>
            <c:numRef>
              <c:f>Sheet1!$C$2:$C$47</c:f>
              <c:numCache>
                <c:formatCode>#,##0</c:formatCode>
                <c:ptCount val="46"/>
                <c:pt idx="0">
                  <c:v>68</c:v>
                </c:pt>
                <c:pt idx="1">
                  <c:v>73</c:v>
                </c:pt>
                <c:pt idx="2">
                  <c:v>98</c:v>
                </c:pt>
                <c:pt idx="3">
                  <c:v>125</c:v>
                </c:pt>
                <c:pt idx="4">
                  <c:v>161</c:v>
                </c:pt>
                <c:pt idx="5">
                  <c:v>170</c:v>
                </c:pt>
                <c:pt idx="6">
                  <c:v>361</c:v>
                </c:pt>
                <c:pt idx="7">
                  <c:v>426</c:v>
                </c:pt>
                <c:pt idx="8">
                  <c:v>452</c:v>
                </c:pt>
                <c:pt idx="9">
                  <c:v>477</c:v>
                </c:pt>
                <c:pt idx="10">
                  <c:v>505</c:v>
                </c:pt>
                <c:pt idx="11">
                  <c:v>526</c:v>
                </c:pt>
                <c:pt idx="12">
                  <c:v>564</c:v>
                </c:pt>
                <c:pt idx="13">
                  <c:v>665</c:v>
                </c:pt>
                <c:pt idx="14">
                  <c:v>857</c:v>
                </c:pt>
                <c:pt idx="15">
                  <c:v>1026</c:v>
                </c:pt>
                <c:pt idx="16">
                  <c:v>1243</c:v>
                </c:pt>
                <c:pt idx="17">
                  <c:v>1528</c:v>
                </c:pt>
                <c:pt idx="18">
                  <c:v>1835</c:v>
                </c:pt>
                <c:pt idx="19">
                  <c:v>2312</c:v>
                </c:pt>
                <c:pt idx="20">
                  <c:v>2737</c:v>
                </c:pt>
                <c:pt idx="21">
                  <c:v>2935</c:v>
                </c:pt>
                <c:pt idx="22">
                  <c:v>3079</c:v>
                </c:pt>
                <c:pt idx="23">
                  <c:v>3403</c:v>
                </c:pt>
                <c:pt idx="24">
                  <c:v>3824</c:v>
                </c:pt>
                <c:pt idx="25">
                  <c:v>4534</c:v>
                </c:pt>
                <c:pt idx="26">
                  <c:v>5325</c:v>
                </c:pt>
                <c:pt idx="27">
                  <c:v>5725</c:v>
                </c:pt>
                <c:pt idx="28">
                  <c:v>6248</c:v>
                </c:pt>
                <c:pt idx="29">
                  <c:v>6684</c:v>
                </c:pt>
                <c:pt idx="30">
                  <c:v>7314</c:v>
                </c:pt>
                <c:pt idx="31">
                  <c:v>7791</c:v>
                </c:pt>
                <c:pt idx="32">
                  <c:v>8155</c:v>
                </c:pt>
                <c:pt idx="33">
                  <c:v>8305</c:v>
                </c:pt>
                <c:pt idx="34">
                  <c:v>8243</c:v>
                </c:pt>
                <c:pt idx="35">
                  <c:v>8125</c:v>
                </c:pt>
                <c:pt idx="36">
                  <c:v>8042</c:v>
                </c:pt>
                <c:pt idx="37">
                  <c:v>7974</c:v>
                </c:pt>
                <c:pt idx="38">
                  <c:v>8117</c:v>
                </c:pt>
                <c:pt idx="39">
                  <c:v>8023</c:v>
                </c:pt>
                <c:pt idx="40">
                  <c:v>8019</c:v>
                </c:pt>
                <c:pt idx="41">
                  <c:v>7659</c:v>
                </c:pt>
                <c:pt idx="42">
                  <c:v>7548</c:v>
                </c:pt>
                <c:pt idx="43">
                  <c:v>7580</c:v>
                </c:pt>
                <c:pt idx="44">
                  <c:v>7582</c:v>
                </c:pt>
                <c:pt idx="45">
                  <c:v>7707</c:v>
                </c:pt>
              </c:numCache>
            </c:numRef>
          </c:val>
          <c:smooth val="0"/>
          <c:extLst>
            <c:ext xmlns:c16="http://schemas.microsoft.com/office/drawing/2014/chart" uri="{C3380CC4-5D6E-409C-BE32-E72D297353CC}">
              <c16:uniqueId val="{00000001-CA59-4566-89F1-36C0E98241AF}"/>
            </c:ext>
          </c:extLst>
        </c:ser>
        <c:dLbls>
          <c:showLegendKey val="0"/>
          <c:showVal val="0"/>
          <c:showCatName val="0"/>
          <c:showSerName val="0"/>
          <c:showPercent val="0"/>
          <c:showBubbleSize val="0"/>
        </c:dLbls>
        <c:smooth val="0"/>
        <c:axId val="47222784"/>
        <c:axId val="47224320"/>
      </c:lineChart>
      <c:catAx>
        <c:axId val="47222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HK"/>
          </a:p>
        </c:txPr>
        <c:crossAx val="47224320"/>
        <c:crosses val="autoZero"/>
        <c:auto val="1"/>
        <c:lblAlgn val="ctr"/>
        <c:lblOffset val="100"/>
        <c:noMultiLvlLbl val="0"/>
      </c:catAx>
      <c:valAx>
        <c:axId val="47224320"/>
        <c:scaling>
          <c:orientation val="minMax"/>
        </c:scaling>
        <c:delete val="0"/>
        <c:axPos val="l"/>
        <c:majorGridlines>
          <c:spPr>
            <a:ln w="9525" cap="flat" cmpd="sng" algn="ctr">
              <a:solidFill>
                <a:schemeClr val="tx1">
                  <a:lumMod val="15000"/>
                  <a:lumOff val="85000"/>
                </a:schemeClr>
              </a:solidFill>
              <a:round/>
            </a:ln>
            <a:effectLst/>
          </c:spPr>
        </c:majorGridlines>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HK"/>
          </a:p>
        </c:txPr>
        <c:crossAx val="472227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HK"/>
        </a:p>
      </c:txPr>
    </c:legend>
    <c:plotVisOnly val="1"/>
    <c:dispBlanksAs val="gap"/>
    <c:showDLblsOverMax val="0"/>
  </c:chart>
  <c:spPr>
    <a:noFill/>
    <a:ln>
      <a:noFill/>
    </a:ln>
    <a:effectLst/>
  </c:spPr>
  <c:txPr>
    <a:bodyPr/>
    <a:lstStyle/>
    <a:p>
      <a:pPr>
        <a:defRPr sz="1600"/>
      </a:pPr>
      <a:endParaRPr lang="zh-HK"/>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jpg"/></Relationships>
</file>

<file path=ppt/diagrams/_rels/drawing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CE192C-5B38-438D-8327-59CFC58E08E0}"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2505D256-632D-41AB-8143-2368D8D0DCE3}">
      <dgm:prSet phldrT="[Text]">
        <dgm:style>
          <a:lnRef idx="3">
            <a:schemeClr val="lt1"/>
          </a:lnRef>
          <a:fillRef idx="1">
            <a:schemeClr val="accent1"/>
          </a:fillRef>
          <a:effectRef idx="1">
            <a:schemeClr val="accent1"/>
          </a:effectRef>
          <a:fontRef idx="minor">
            <a:schemeClr val="lt1"/>
          </a:fontRef>
        </dgm:style>
      </dgm:prSet>
      <dgm:spPr/>
      <dgm:t>
        <a:bodyPr/>
        <a:lstStyle/>
        <a:p>
          <a:r>
            <a:rPr lang="en-US" dirty="0"/>
            <a:t>Financial System Overview (2)</a:t>
          </a:r>
        </a:p>
      </dgm:t>
    </dgm:pt>
    <dgm:pt modelId="{7895EF1B-A461-4805-9508-024A913E97CE}" type="parTrans" cxnId="{681CD69E-5AA4-41DE-8165-C4E4B3EE2464}">
      <dgm:prSet/>
      <dgm:spPr/>
      <dgm:t>
        <a:bodyPr/>
        <a:lstStyle/>
        <a:p>
          <a:endParaRPr lang="en-US">
            <a:solidFill>
              <a:schemeClr val="tx1"/>
            </a:solidFill>
          </a:endParaRPr>
        </a:p>
      </dgm:t>
    </dgm:pt>
    <dgm:pt modelId="{EA44D30A-2DE7-47C4-BE7B-87A0EC6D0D9B}" type="sibTrans" cxnId="{681CD69E-5AA4-41DE-8165-C4E4B3EE2464}">
      <dgm:prSet/>
      <dgm:spPr/>
      <dgm:t>
        <a:bodyPr/>
        <a:lstStyle/>
        <a:p>
          <a:endParaRPr lang="en-US">
            <a:solidFill>
              <a:schemeClr val="tx1"/>
            </a:solidFill>
          </a:endParaRPr>
        </a:p>
      </dgm:t>
    </dgm:pt>
    <dgm:pt modelId="{DB8C2AE1-C607-46D9-B7BC-9C079F154EDB}">
      <dgm:prSet phldrT="[Text]">
        <dgm:style>
          <a:lnRef idx="3">
            <a:schemeClr val="lt1"/>
          </a:lnRef>
          <a:fillRef idx="1">
            <a:schemeClr val="accent1"/>
          </a:fillRef>
          <a:effectRef idx="1">
            <a:schemeClr val="accent1"/>
          </a:effectRef>
          <a:fontRef idx="minor">
            <a:schemeClr val="lt1"/>
          </a:fontRef>
        </dgm:style>
      </dgm:prSet>
      <dgm:spPr/>
      <dgm:t>
        <a:bodyPr/>
        <a:lstStyle/>
        <a:p>
          <a:r>
            <a:rPr lang="en-US" dirty="0"/>
            <a:t>Financial Markets</a:t>
          </a:r>
        </a:p>
      </dgm:t>
    </dgm:pt>
    <dgm:pt modelId="{5133BE77-4562-47A2-9241-7C7268CD54BA}" type="parTrans" cxnId="{6C7554A5-0C0E-40A5-918B-23325D808E56}">
      <dgm:prSet/>
      <dgm:spPr/>
      <dgm:t>
        <a:bodyPr/>
        <a:lstStyle/>
        <a:p>
          <a:endParaRPr lang="en-US">
            <a:solidFill>
              <a:schemeClr val="tx1"/>
            </a:solidFill>
          </a:endParaRPr>
        </a:p>
      </dgm:t>
    </dgm:pt>
    <dgm:pt modelId="{861C31A7-F4ED-49AD-A6B3-6AB12CE8101A}" type="sibTrans" cxnId="{6C7554A5-0C0E-40A5-918B-23325D808E56}">
      <dgm:prSet/>
      <dgm:spPr/>
      <dgm:t>
        <a:bodyPr/>
        <a:lstStyle/>
        <a:p>
          <a:endParaRPr lang="en-US">
            <a:solidFill>
              <a:schemeClr val="tx1"/>
            </a:solidFill>
          </a:endParaRPr>
        </a:p>
      </dgm:t>
    </dgm:pt>
    <dgm:pt modelId="{5468CCFA-C375-4F43-B8EF-EB8E04F05ECA}">
      <dgm:prSet phldrT="[Text]">
        <dgm:style>
          <a:lnRef idx="3">
            <a:schemeClr val="lt1"/>
          </a:lnRef>
          <a:fillRef idx="1">
            <a:schemeClr val="accent1"/>
          </a:fillRef>
          <a:effectRef idx="1">
            <a:schemeClr val="accent1"/>
          </a:effectRef>
          <a:fontRef idx="minor">
            <a:schemeClr val="lt1"/>
          </a:fontRef>
        </dgm:style>
      </dgm:prSet>
      <dgm:spPr/>
      <dgm:t>
        <a:bodyPr/>
        <a:lstStyle/>
        <a:p>
          <a:r>
            <a:rPr lang="en-US" dirty="0"/>
            <a:t>Financial Institutions</a:t>
          </a:r>
        </a:p>
      </dgm:t>
    </dgm:pt>
    <dgm:pt modelId="{2753CF90-C8DC-4E71-8F9F-9E59A3F3F343}" type="parTrans" cxnId="{E8FA2FE7-8C40-4F8E-97A4-1799480FCA64}">
      <dgm:prSet/>
      <dgm:spPr/>
      <dgm:t>
        <a:bodyPr/>
        <a:lstStyle/>
        <a:p>
          <a:endParaRPr lang="en-US">
            <a:solidFill>
              <a:schemeClr val="tx1"/>
            </a:solidFill>
          </a:endParaRPr>
        </a:p>
      </dgm:t>
    </dgm:pt>
    <dgm:pt modelId="{199E86E7-D47E-424E-89B7-6A599EE25664}" type="sibTrans" cxnId="{E8FA2FE7-8C40-4F8E-97A4-1799480FCA64}">
      <dgm:prSet/>
      <dgm:spPr/>
      <dgm:t>
        <a:bodyPr/>
        <a:lstStyle/>
        <a:p>
          <a:endParaRPr lang="en-US">
            <a:solidFill>
              <a:schemeClr val="tx1"/>
            </a:solidFill>
          </a:endParaRPr>
        </a:p>
      </dgm:t>
    </dgm:pt>
    <dgm:pt modelId="{AD11CE10-E146-46B7-8766-0214B70AFB41}">
      <dgm:prSet>
        <dgm:style>
          <a:lnRef idx="3">
            <a:schemeClr val="lt1"/>
          </a:lnRef>
          <a:fillRef idx="1">
            <a:schemeClr val="accent1"/>
          </a:fillRef>
          <a:effectRef idx="1">
            <a:schemeClr val="accent1"/>
          </a:effectRef>
          <a:fontRef idx="minor">
            <a:schemeClr val="lt1"/>
          </a:fontRef>
        </dgm:style>
      </dgm:prSet>
      <dgm:spPr/>
      <dgm:t>
        <a:bodyPr/>
        <a:lstStyle/>
        <a:p>
          <a:r>
            <a:rPr lang="en-US" dirty="0"/>
            <a:t>Bond Market (3,5,12)</a:t>
          </a:r>
        </a:p>
      </dgm:t>
    </dgm:pt>
    <dgm:pt modelId="{B038C4E9-B403-47F3-ACAB-9BD2C9E13838}" type="parTrans" cxnId="{FAEC3A2A-1179-4E98-9BDE-3035732C1E92}">
      <dgm:prSet/>
      <dgm:spPr/>
      <dgm:t>
        <a:bodyPr/>
        <a:lstStyle/>
        <a:p>
          <a:endParaRPr lang="en-US">
            <a:solidFill>
              <a:schemeClr val="tx1"/>
            </a:solidFill>
          </a:endParaRPr>
        </a:p>
      </dgm:t>
    </dgm:pt>
    <dgm:pt modelId="{7F059A29-8F30-48C0-8123-33AAE9DCA1EE}" type="sibTrans" cxnId="{FAEC3A2A-1179-4E98-9BDE-3035732C1E92}">
      <dgm:prSet/>
      <dgm:spPr/>
      <dgm:t>
        <a:bodyPr/>
        <a:lstStyle/>
        <a:p>
          <a:endParaRPr lang="en-US">
            <a:solidFill>
              <a:schemeClr val="tx1"/>
            </a:solidFill>
          </a:endParaRPr>
        </a:p>
      </dgm:t>
    </dgm:pt>
    <dgm:pt modelId="{4F020579-8143-4DA4-9C45-EF76927620B0}">
      <dgm:prSet>
        <dgm:style>
          <a:lnRef idx="3">
            <a:schemeClr val="lt1"/>
          </a:lnRef>
          <a:fillRef idx="1">
            <a:schemeClr val="accent1"/>
          </a:fillRef>
          <a:effectRef idx="1">
            <a:schemeClr val="accent1"/>
          </a:effectRef>
          <a:fontRef idx="minor">
            <a:schemeClr val="lt1"/>
          </a:fontRef>
        </dgm:style>
      </dgm:prSet>
      <dgm:spPr/>
      <dgm:t>
        <a:bodyPr/>
        <a:lstStyle/>
        <a:p>
          <a:r>
            <a:rPr lang="en-US" dirty="0"/>
            <a:t>Stock Market (13,6)</a:t>
          </a:r>
        </a:p>
      </dgm:t>
    </dgm:pt>
    <dgm:pt modelId="{D67FEEA1-B2E3-4110-AA03-2A30A235F720}" type="parTrans" cxnId="{7CA92EE9-EA1C-4A8C-B30B-BD36F9CC4751}">
      <dgm:prSet/>
      <dgm:spPr/>
      <dgm:t>
        <a:bodyPr/>
        <a:lstStyle/>
        <a:p>
          <a:endParaRPr lang="en-US">
            <a:solidFill>
              <a:schemeClr val="tx1"/>
            </a:solidFill>
          </a:endParaRPr>
        </a:p>
      </dgm:t>
    </dgm:pt>
    <dgm:pt modelId="{6BD375EA-8D17-4A3E-BBDD-E8C65F2BE2E9}" type="sibTrans" cxnId="{7CA92EE9-EA1C-4A8C-B30B-BD36F9CC4751}">
      <dgm:prSet/>
      <dgm:spPr/>
      <dgm:t>
        <a:bodyPr/>
        <a:lstStyle/>
        <a:p>
          <a:endParaRPr lang="en-US">
            <a:solidFill>
              <a:schemeClr val="tx1"/>
            </a:solidFill>
          </a:endParaRPr>
        </a:p>
      </dgm:t>
    </dgm:pt>
    <dgm:pt modelId="{9977BC23-DC69-4E9B-BCD8-C013A39082B4}">
      <dgm:prSet>
        <dgm:style>
          <a:lnRef idx="3">
            <a:schemeClr val="lt1"/>
          </a:lnRef>
          <a:fillRef idx="1">
            <a:schemeClr val="accent1"/>
          </a:fillRef>
          <a:effectRef idx="1">
            <a:schemeClr val="accent1"/>
          </a:effectRef>
          <a:fontRef idx="minor">
            <a:schemeClr val="lt1"/>
          </a:fontRef>
        </dgm:style>
      </dgm:prSet>
      <dgm:spPr/>
      <dgm:t>
        <a:bodyPr/>
        <a:lstStyle/>
        <a:p>
          <a:r>
            <a:rPr lang="en-US" dirty="0"/>
            <a:t>Money Market (11)</a:t>
          </a:r>
        </a:p>
      </dgm:t>
    </dgm:pt>
    <dgm:pt modelId="{9EA48992-1B93-407C-BCFF-B26184B98EBF}" type="parTrans" cxnId="{AF5BFFDB-BAE0-4E8E-A085-38891F377CFD}">
      <dgm:prSet/>
      <dgm:spPr/>
      <dgm:t>
        <a:bodyPr/>
        <a:lstStyle/>
        <a:p>
          <a:endParaRPr lang="en-US">
            <a:solidFill>
              <a:schemeClr val="tx1"/>
            </a:solidFill>
          </a:endParaRPr>
        </a:p>
      </dgm:t>
    </dgm:pt>
    <dgm:pt modelId="{DE0FCEBA-14E8-4A47-9D4B-E343B33D840D}" type="sibTrans" cxnId="{AF5BFFDB-BAE0-4E8E-A085-38891F377CFD}">
      <dgm:prSet/>
      <dgm:spPr/>
      <dgm:t>
        <a:bodyPr/>
        <a:lstStyle/>
        <a:p>
          <a:endParaRPr lang="en-US">
            <a:solidFill>
              <a:schemeClr val="tx1"/>
            </a:solidFill>
          </a:endParaRPr>
        </a:p>
      </dgm:t>
    </dgm:pt>
    <dgm:pt modelId="{4A84F4E2-901D-46CB-9BD2-D4857AC558EB}">
      <dgm:prSet>
        <dgm:style>
          <a:lnRef idx="3">
            <a:schemeClr val="lt1"/>
          </a:lnRef>
          <a:fillRef idx="1">
            <a:schemeClr val="accent1"/>
          </a:fillRef>
          <a:effectRef idx="1">
            <a:schemeClr val="accent1"/>
          </a:effectRef>
          <a:fontRef idx="minor">
            <a:schemeClr val="lt1"/>
          </a:fontRef>
        </dgm:style>
      </dgm:prSet>
      <dgm:spPr/>
      <dgm:t>
        <a:bodyPr/>
        <a:lstStyle/>
        <a:p>
          <a:r>
            <a:rPr lang="en-US" dirty="0"/>
            <a:t>Mortgage Market (14)</a:t>
          </a:r>
        </a:p>
      </dgm:t>
    </dgm:pt>
    <dgm:pt modelId="{64D4AF11-05F3-483B-9A74-E780FBCD1DA1}" type="parTrans" cxnId="{F4F3E8A0-27B6-4592-B31D-81E5FB776FD5}">
      <dgm:prSet/>
      <dgm:spPr/>
      <dgm:t>
        <a:bodyPr/>
        <a:lstStyle/>
        <a:p>
          <a:endParaRPr lang="en-US">
            <a:solidFill>
              <a:schemeClr val="tx1"/>
            </a:solidFill>
          </a:endParaRPr>
        </a:p>
      </dgm:t>
    </dgm:pt>
    <dgm:pt modelId="{9F03C556-D999-4D1A-A297-53D835A36266}" type="sibTrans" cxnId="{F4F3E8A0-27B6-4592-B31D-81E5FB776FD5}">
      <dgm:prSet/>
      <dgm:spPr/>
      <dgm:t>
        <a:bodyPr/>
        <a:lstStyle/>
        <a:p>
          <a:endParaRPr lang="en-US">
            <a:solidFill>
              <a:schemeClr val="tx1"/>
            </a:solidFill>
          </a:endParaRPr>
        </a:p>
      </dgm:t>
    </dgm:pt>
    <dgm:pt modelId="{9BD4052D-381B-4199-9CDD-79A2696BFCE0}">
      <dgm:prSet>
        <dgm:style>
          <a:lnRef idx="3">
            <a:schemeClr val="lt1"/>
          </a:lnRef>
          <a:fillRef idx="1">
            <a:schemeClr val="accent1"/>
          </a:fillRef>
          <a:effectRef idx="1">
            <a:schemeClr val="accent1"/>
          </a:effectRef>
          <a:fontRef idx="minor">
            <a:schemeClr val="lt1"/>
          </a:fontRef>
        </dgm:style>
      </dgm:prSet>
      <dgm:spPr/>
      <dgm:t>
        <a:bodyPr/>
        <a:lstStyle/>
        <a:p>
          <a:r>
            <a:rPr lang="en-US" dirty="0"/>
            <a:t>Why Exists (7)</a:t>
          </a:r>
        </a:p>
      </dgm:t>
    </dgm:pt>
    <dgm:pt modelId="{F8823F64-0AB5-4A7A-A3B2-00F5C3298998}" type="parTrans" cxnId="{1F215E9B-AF70-4DE0-8B01-4C397B7D97A5}">
      <dgm:prSet/>
      <dgm:spPr/>
      <dgm:t>
        <a:bodyPr/>
        <a:lstStyle/>
        <a:p>
          <a:endParaRPr lang="en-US">
            <a:solidFill>
              <a:schemeClr val="tx1"/>
            </a:solidFill>
          </a:endParaRPr>
        </a:p>
      </dgm:t>
    </dgm:pt>
    <dgm:pt modelId="{D4FCF99D-CFDB-4FDA-A22C-368A4E75CE02}" type="sibTrans" cxnId="{1F215E9B-AF70-4DE0-8B01-4C397B7D97A5}">
      <dgm:prSet/>
      <dgm:spPr/>
      <dgm:t>
        <a:bodyPr/>
        <a:lstStyle/>
        <a:p>
          <a:endParaRPr lang="en-US">
            <a:solidFill>
              <a:schemeClr val="tx1"/>
            </a:solidFill>
          </a:endParaRPr>
        </a:p>
      </dgm:t>
    </dgm:pt>
    <dgm:pt modelId="{5E319B0B-5AA0-4FBC-91DE-946BEADDB831}">
      <dgm:prSet>
        <dgm:style>
          <a:lnRef idx="3">
            <a:schemeClr val="lt1"/>
          </a:lnRef>
          <a:fillRef idx="1">
            <a:schemeClr val="accent1"/>
          </a:fillRef>
          <a:effectRef idx="1">
            <a:schemeClr val="accent1"/>
          </a:effectRef>
          <a:fontRef idx="minor">
            <a:schemeClr val="lt1"/>
          </a:fontRef>
        </dgm:style>
      </dgm:prSet>
      <dgm:spPr/>
      <dgm:t>
        <a:bodyPr/>
        <a:lstStyle/>
        <a:p>
          <a:r>
            <a:rPr lang="en-US" dirty="0"/>
            <a:t>Banking Industry (19)</a:t>
          </a:r>
        </a:p>
      </dgm:t>
    </dgm:pt>
    <dgm:pt modelId="{1D53FBAD-6015-4443-8C85-D79EBBE8A557}" type="parTrans" cxnId="{294C332F-7E97-46FF-854F-8D5B86E4CE9A}">
      <dgm:prSet/>
      <dgm:spPr/>
      <dgm:t>
        <a:bodyPr/>
        <a:lstStyle/>
        <a:p>
          <a:endParaRPr lang="en-US">
            <a:solidFill>
              <a:schemeClr val="tx1"/>
            </a:solidFill>
          </a:endParaRPr>
        </a:p>
      </dgm:t>
    </dgm:pt>
    <dgm:pt modelId="{3DE125DE-4FA0-4C38-85FF-DEFD1A3D3572}" type="sibTrans" cxnId="{294C332F-7E97-46FF-854F-8D5B86E4CE9A}">
      <dgm:prSet/>
      <dgm:spPr/>
      <dgm:t>
        <a:bodyPr/>
        <a:lstStyle/>
        <a:p>
          <a:endParaRPr lang="en-US">
            <a:solidFill>
              <a:schemeClr val="tx1"/>
            </a:solidFill>
          </a:endParaRPr>
        </a:p>
      </dgm:t>
    </dgm:pt>
    <dgm:pt modelId="{2562C2C8-3D72-400F-968E-57A4622CFC48}">
      <dgm:prSet/>
      <dgm:spPr>
        <a:solidFill>
          <a:srgbClr val="00CC00"/>
        </a:solidFill>
      </dgm:spPr>
      <dgm:t>
        <a:bodyPr/>
        <a:lstStyle/>
        <a:p>
          <a:r>
            <a:rPr lang="en-US" dirty="0"/>
            <a:t>Mutual Fund Industry(20)</a:t>
          </a:r>
        </a:p>
      </dgm:t>
    </dgm:pt>
    <dgm:pt modelId="{918D5C68-3C1D-425F-BC57-4CEB4C2B6C59}" type="parTrans" cxnId="{5CB18ADA-C1B9-4706-BDE2-2CC7EFA4FBAC}">
      <dgm:prSet/>
      <dgm:spPr/>
      <dgm:t>
        <a:bodyPr/>
        <a:lstStyle/>
        <a:p>
          <a:endParaRPr lang="en-US">
            <a:solidFill>
              <a:schemeClr val="tx1"/>
            </a:solidFill>
          </a:endParaRPr>
        </a:p>
      </dgm:t>
    </dgm:pt>
    <dgm:pt modelId="{176BAF94-88D9-4F3B-981E-EDFB241BA64A}" type="sibTrans" cxnId="{5CB18ADA-C1B9-4706-BDE2-2CC7EFA4FBAC}">
      <dgm:prSet/>
      <dgm:spPr/>
      <dgm:t>
        <a:bodyPr/>
        <a:lstStyle/>
        <a:p>
          <a:endParaRPr lang="en-US">
            <a:solidFill>
              <a:schemeClr val="tx1"/>
            </a:solidFill>
          </a:endParaRPr>
        </a:p>
      </dgm:t>
    </dgm:pt>
    <dgm:pt modelId="{ACADB673-10C5-458F-9F9D-7E3825FA946A}" type="pres">
      <dgm:prSet presAssocID="{23CE192C-5B38-438D-8327-59CFC58E08E0}" presName="hierChild1" presStyleCnt="0">
        <dgm:presLayoutVars>
          <dgm:orgChart val="1"/>
          <dgm:chPref val="1"/>
          <dgm:dir/>
          <dgm:animOne val="branch"/>
          <dgm:animLvl val="lvl"/>
          <dgm:resizeHandles/>
        </dgm:presLayoutVars>
      </dgm:prSet>
      <dgm:spPr/>
    </dgm:pt>
    <dgm:pt modelId="{324C4A52-F45A-4CCF-A157-0FC11971F8D1}" type="pres">
      <dgm:prSet presAssocID="{2505D256-632D-41AB-8143-2368D8D0DCE3}" presName="hierRoot1" presStyleCnt="0">
        <dgm:presLayoutVars>
          <dgm:hierBranch val="init"/>
        </dgm:presLayoutVars>
      </dgm:prSet>
      <dgm:spPr/>
    </dgm:pt>
    <dgm:pt modelId="{96B4E56A-9BDC-4F5A-9711-304F166B4B7D}" type="pres">
      <dgm:prSet presAssocID="{2505D256-632D-41AB-8143-2368D8D0DCE3}" presName="rootComposite1" presStyleCnt="0"/>
      <dgm:spPr/>
    </dgm:pt>
    <dgm:pt modelId="{A87B3E25-BA8F-4795-B6D0-6960469CD281}" type="pres">
      <dgm:prSet presAssocID="{2505D256-632D-41AB-8143-2368D8D0DCE3}" presName="rootText1" presStyleLbl="node0" presStyleIdx="0" presStyleCnt="1" custScaleX="323182">
        <dgm:presLayoutVars>
          <dgm:chPref val="3"/>
        </dgm:presLayoutVars>
      </dgm:prSet>
      <dgm:spPr/>
    </dgm:pt>
    <dgm:pt modelId="{AC4FB714-64C5-4DB4-9221-0590F7CD8904}" type="pres">
      <dgm:prSet presAssocID="{2505D256-632D-41AB-8143-2368D8D0DCE3}" presName="rootConnector1" presStyleLbl="node1" presStyleIdx="0" presStyleCnt="0"/>
      <dgm:spPr/>
    </dgm:pt>
    <dgm:pt modelId="{C3B5B445-53FC-485C-93A9-109D361EEDEF}" type="pres">
      <dgm:prSet presAssocID="{2505D256-632D-41AB-8143-2368D8D0DCE3}" presName="hierChild2" presStyleCnt="0"/>
      <dgm:spPr/>
    </dgm:pt>
    <dgm:pt modelId="{B06D3122-7921-4829-8E05-711DFD0E20AF}" type="pres">
      <dgm:prSet presAssocID="{5133BE77-4562-47A2-9241-7C7268CD54BA}" presName="Name37" presStyleLbl="parChTrans1D2" presStyleIdx="0" presStyleCnt="2"/>
      <dgm:spPr/>
    </dgm:pt>
    <dgm:pt modelId="{9CC81FB9-C8D5-4BD5-82D8-5E65BE540F48}" type="pres">
      <dgm:prSet presAssocID="{DB8C2AE1-C607-46D9-B7BC-9C079F154EDB}" presName="hierRoot2" presStyleCnt="0">
        <dgm:presLayoutVars>
          <dgm:hierBranch val="init"/>
        </dgm:presLayoutVars>
      </dgm:prSet>
      <dgm:spPr/>
    </dgm:pt>
    <dgm:pt modelId="{6CD2D8C3-7B79-425A-9D87-45ABD17BE6C0}" type="pres">
      <dgm:prSet presAssocID="{DB8C2AE1-C607-46D9-B7BC-9C079F154EDB}" presName="rootComposite" presStyleCnt="0"/>
      <dgm:spPr/>
    </dgm:pt>
    <dgm:pt modelId="{CF7A6C0C-74A2-4697-80F3-459D235103BB}" type="pres">
      <dgm:prSet presAssocID="{DB8C2AE1-C607-46D9-B7BC-9C079F154EDB}" presName="rootText" presStyleLbl="node2" presStyleIdx="0" presStyleCnt="2" custScaleX="286853">
        <dgm:presLayoutVars>
          <dgm:chPref val="3"/>
        </dgm:presLayoutVars>
      </dgm:prSet>
      <dgm:spPr/>
    </dgm:pt>
    <dgm:pt modelId="{6198F528-E6BD-4532-A9DC-6FEAEB167A51}" type="pres">
      <dgm:prSet presAssocID="{DB8C2AE1-C607-46D9-B7BC-9C079F154EDB}" presName="rootConnector" presStyleLbl="node2" presStyleIdx="0" presStyleCnt="2"/>
      <dgm:spPr/>
    </dgm:pt>
    <dgm:pt modelId="{9D5973CF-4960-426E-BE49-C774143549BF}" type="pres">
      <dgm:prSet presAssocID="{DB8C2AE1-C607-46D9-B7BC-9C079F154EDB}" presName="hierChild4" presStyleCnt="0"/>
      <dgm:spPr/>
    </dgm:pt>
    <dgm:pt modelId="{6814A1D3-FFD9-4713-A717-84A4EA0F8F7D}" type="pres">
      <dgm:prSet presAssocID="{B038C4E9-B403-47F3-ACAB-9BD2C9E13838}" presName="Name37" presStyleLbl="parChTrans1D3" presStyleIdx="0" presStyleCnt="7"/>
      <dgm:spPr/>
    </dgm:pt>
    <dgm:pt modelId="{0EF4C44B-5320-4500-AA2F-7018599CC129}" type="pres">
      <dgm:prSet presAssocID="{AD11CE10-E146-46B7-8766-0214B70AFB41}" presName="hierRoot2" presStyleCnt="0">
        <dgm:presLayoutVars>
          <dgm:hierBranch val="init"/>
        </dgm:presLayoutVars>
      </dgm:prSet>
      <dgm:spPr/>
    </dgm:pt>
    <dgm:pt modelId="{EE0C1F96-452D-4B2A-ABD5-8BFF0A7A0F6B}" type="pres">
      <dgm:prSet presAssocID="{AD11CE10-E146-46B7-8766-0214B70AFB41}" presName="rootComposite" presStyleCnt="0"/>
      <dgm:spPr/>
    </dgm:pt>
    <dgm:pt modelId="{E4E3309F-268C-4D71-87B6-8EE7E746AD0B}" type="pres">
      <dgm:prSet presAssocID="{AD11CE10-E146-46B7-8766-0214B70AFB41}" presName="rootText" presStyleLbl="node3" presStyleIdx="0" presStyleCnt="7" custScaleX="205698" custScaleY="83259">
        <dgm:presLayoutVars>
          <dgm:chPref val="3"/>
        </dgm:presLayoutVars>
      </dgm:prSet>
      <dgm:spPr/>
    </dgm:pt>
    <dgm:pt modelId="{9FE9EE7F-DB95-4081-B39A-92C50A80C58D}" type="pres">
      <dgm:prSet presAssocID="{AD11CE10-E146-46B7-8766-0214B70AFB41}" presName="rootConnector" presStyleLbl="node3" presStyleIdx="0" presStyleCnt="7"/>
      <dgm:spPr/>
    </dgm:pt>
    <dgm:pt modelId="{C9BD0461-DE06-4AE3-BAFF-E946AB9D1669}" type="pres">
      <dgm:prSet presAssocID="{AD11CE10-E146-46B7-8766-0214B70AFB41}" presName="hierChild4" presStyleCnt="0"/>
      <dgm:spPr/>
    </dgm:pt>
    <dgm:pt modelId="{CB872C14-DB07-4421-B530-9415FE944ABD}" type="pres">
      <dgm:prSet presAssocID="{AD11CE10-E146-46B7-8766-0214B70AFB41}" presName="hierChild5" presStyleCnt="0"/>
      <dgm:spPr/>
    </dgm:pt>
    <dgm:pt modelId="{F1D73D6F-BEA7-41D9-8C05-899A4CE0C46F}" type="pres">
      <dgm:prSet presAssocID="{D67FEEA1-B2E3-4110-AA03-2A30A235F720}" presName="Name37" presStyleLbl="parChTrans1D3" presStyleIdx="1" presStyleCnt="7"/>
      <dgm:spPr/>
    </dgm:pt>
    <dgm:pt modelId="{672DCC59-C386-412D-B8F7-86D760BEA3B4}" type="pres">
      <dgm:prSet presAssocID="{4F020579-8143-4DA4-9C45-EF76927620B0}" presName="hierRoot2" presStyleCnt="0">
        <dgm:presLayoutVars>
          <dgm:hierBranch val="init"/>
        </dgm:presLayoutVars>
      </dgm:prSet>
      <dgm:spPr/>
    </dgm:pt>
    <dgm:pt modelId="{EE5F3342-4070-443A-B52A-1ACAFC1DCB10}" type="pres">
      <dgm:prSet presAssocID="{4F020579-8143-4DA4-9C45-EF76927620B0}" presName="rootComposite" presStyleCnt="0"/>
      <dgm:spPr/>
    </dgm:pt>
    <dgm:pt modelId="{43D79A57-7CEC-430B-99B0-71D254D28F0F}" type="pres">
      <dgm:prSet presAssocID="{4F020579-8143-4DA4-9C45-EF76927620B0}" presName="rootText" presStyleLbl="node3" presStyleIdx="1" presStyleCnt="7" custScaleX="208032" custScaleY="84486">
        <dgm:presLayoutVars>
          <dgm:chPref val="3"/>
        </dgm:presLayoutVars>
      </dgm:prSet>
      <dgm:spPr/>
    </dgm:pt>
    <dgm:pt modelId="{8C0928BF-6D38-4A8D-9B37-DA240ED2945A}" type="pres">
      <dgm:prSet presAssocID="{4F020579-8143-4DA4-9C45-EF76927620B0}" presName="rootConnector" presStyleLbl="node3" presStyleIdx="1" presStyleCnt="7"/>
      <dgm:spPr/>
    </dgm:pt>
    <dgm:pt modelId="{02BC1A01-87C2-4BDF-B04B-4EA59FF39014}" type="pres">
      <dgm:prSet presAssocID="{4F020579-8143-4DA4-9C45-EF76927620B0}" presName="hierChild4" presStyleCnt="0"/>
      <dgm:spPr/>
    </dgm:pt>
    <dgm:pt modelId="{04F6FABE-3F89-4F4E-84D0-31EA66C2BE55}" type="pres">
      <dgm:prSet presAssocID="{4F020579-8143-4DA4-9C45-EF76927620B0}" presName="hierChild5" presStyleCnt="0"/>
      <dgm:spPr/>
    </dgm:pt>
    <dgm:pt modelId="{C4234D43-8AFE-4899-8968-6B6FFF0F865E}" type="pres">
      <dgm:prSet presAssocID="{9EA48992-1B93-407C-BCFF-B26184B98EBF}" presName="Name37" presStyleLbl="parChTrans1D3" presStyleIdx="2" presStyleCnt="7"/>
      <dgm:spPr/>
    </dgm:pt>
    <dgm:pt modelId="{4511BC26-24BA-4422-B9C0-6065B100C13D}" type="pres">
      <dgm:prSet presAssocID="{9977BC23-DC69-4E9B-BCD8-C013A39082B4}" presName="hierRoot2" presStyleCnt="0">
        <dgm:presLayoutVars>
          <dgm:hierBranch val="init"/>
        </dgm:presLayoutVars>
      </dgm:prSet>
      <dgm:spPr/>
    </dgm:pt>
    <dgm:pt modelId="{D1539C87-B4ED-4BBD-B5C2-B7EC745B00E7}" type="pres">
      <dgm:prSet presAssocID="{9977BC23-DC69-4E9B-BCD8-C013A39082B4}" presName="rootComposite" presStyleCnt="0"/>
      <dgm:spPr/>
    </dgm:pt>
    <dgm:pt modelId="{CECA9B9B-C008-4D5E-94A2-1C2919922015}" type="pres">
      <dgm:prSet presAssocID="{9977BC23-DC69-4E9B-BCD8-C013A39082B4}" presName="rootText" presStyleLbl="node3" presStyleIdx="2" presStyleCnt="7" custScaleX="208617" custScaleY="84485">
        <dgm:presLayoutVars>
          <dgm:chPref val="3"/>
        </dgm:presLayoutVars>
      </dgm:prSet>
      <dgm:spPr/>
    </dgm:pt>
    <dgm:pt modelId="{8602FA81-84A0-496E-9971-F01C7A787C90}" type="pres">
      <dgm:prSet presAssocID="{9977BC23-DC69-4E9B-BCD8-C013A39082B4}" presName="rootConnector" presStyleLbl="node3" presStyleIdx="2" presStyleCnt="7"/>
      <dgm:spPr/>
    </dgm:pt>
    <dgm:pt modelId="{706ED406-A05B-40D9-BD4B-021F4BA0BFF3}" type="pres">
      <dgm:prSet presAssocID="{9977BC23-DC69-4E9B-BCD8-C013A39082B4}" presName="hierChild4" presStyleCnt="0"/>
      <dgm:spPr/>
    </dgm:pt>
    <dgm:pt modelId="{6F5B63C9-05E0-4736-AD0A-351E6F8EF81D}" type="pres">
      <dgm:prSet presAssocID="{9977BC23-DC69-4E9B-BCD8-C013A39082B4}" presName="hierChild5" presStyleCnt="0"/>
      <dgm:spPr/>
    </dgm:pt>
    <dgm:pt modelId="{F1B82673-0E19-4F1C-8107-E91815F265D3}" type="pres">
      <dgm:prSet presAssocID="{64D4AF11-05F3-483B-9A74-E780FBCD1DA1}" presName="Name37" presStyleLbl="parChTrans1D3" presStyleIdx="3" presStyleCnt="7"/>
      <dgm:spPr/>
    </dgm:pt>
    <dgm:pt modelId="{280A2748-1EE5-4FD3-8D9F-5620AEC92C67}" type="pres">
      <dgm:prSet presAssocID="{4A84F4E2-901D-46CB-9BD2-D4857AC558EB}" presName="hierRoot2" presStyleCnt="0">
        <dgm:presLayoutVars>
          <dgm:hierBranch val="init"/>
        </dgm:presLayoutVars>
      </dgm:prSet>
      <dgm:spPr/>
    </dgm:pt>
    <dgm:pt modelId="{6AC3968C-F099-46BC-A69B-6B91A2FDEC2A}" type="pres">
      <dgm:prSet presAssocID="{4A84F4E2-901D-46CB-9BD2-D4857AC558EB}" presName="rootComposite" presStyleCnt="0"/>
      <dgm:spPr/>
    </dgm:pt>
    <dgm:pt modelId="{5157D73C-7E76-4AB9-8416-981C7621888A}" type="pres">
      <dgm:prSet presAssocID="{4A84F4E2-901D-46CB-9BD2-D4857AC558EB}" presName="rootText" presStyleLbl="node3" presStyleIdx="3" presStyleCnt="7" custScaleX="208033" custScaleY="84486">
        <dgm:presLayoutVars>
          <dgm:chPref val="3"/>
        </dgm:presLayoutVars>
      </dgm:prSet>
      <dgm:spPr/>
    </dgm:pt>
    <dgm:pt modelId="{13BC4EFF-1D56-4761-B4DF-A9DA0C92094F}" type="pres">
      <dgm:prSet presAssocID="{4A84F4E2-901D-46CB-9BD2-D4857AC558EB}" presName="rootConnector" presStyleLbl="node3" presStyleIdx="3" presStyleCnt="7"/>
      <dgm:spPr/>
    </dgm:pt>
    <dgm:pt modelId="{F4644200-0012-4D4E-8508-7B72AA6C56A0}" type="pres">
      <dgm:prSet presAssocID="{4A84F4E2-901D-46CB-9BD2-D4857AC558EB}" presName="hierChild4" presStyleCnt="0"/>
      <dgm:spPr/>
    </dgm:pt>
    <dgm:pt modelId="{3480C398-1BDC-4B4D-8607-080688770A5C}" type="pres">
      <dgm:prSet presAssocID="{4A84F4E2-901D-46CB-9BD2-D4857AC558EB}" presName="hierChild5" presStyleCnt="0"/>
      <dgm:spPr/>
    </dgm:pt>
    <dgm:pt modelId="{9163A41B-BE59-4EEC-9319-C7B1B3780591}" type="pres">
      <dgm:prSet presAssocID="{DB8C2AE1-C607-46D9-B7BC-9C079F154EDB}" presName="hierChild5" presStyleCnt="0"/>
      <dgm:spPr/>
    </dgm:pt>
    <dgm:pt modelId="{3D367E92-86C4-4800-890D-E420390834F5}" type="pres">
      <dgm:prSet presAssocID="{2753CF90-C8DC-4E71-8F9F-9E59A3F3F343}" presName="Name37" presStyleLbl="parChTrans1D2" presStyleIdx="1" presStyleCnt="2"/>
      <dgm:spPr/>
    </dgm:pt>
    <dgm:pt modelId="{BCB8A5CE-D988-44F9-9D02-0C3A0AE8921F}" type="pres">
      <dgm:prSet presAssocID="{5468CCFA-C375-4F43-B8EF-EB8E04F05ECA}" presName="hierRoot2" presStyleCnt="0">
        <dgm:presLayoutVars>
          <dgm:hierBranch val="init"/>
        </dgm:presLayoutVars>
      </dgm:prSet>
      <dgm:spPr/>
    </dgm:pt>
    <dgm:pt modelId="{33018D0C-6560-45C3-A00F-F1B6EEB3F544}" type="pres">
      <dgm:prSet presAssocID="{5468CCFA-C375-4F43-B8EF-EB8E04F05ECA}" presName="rootComposite" presStyleCnt="0"/>
      <dgm:spPr/>
    </dgm:pt>
    <dgm:pt modelId="{AB53A8D1-72AE-4ADD-B21C-1A8119F79543}" type="pres">
      <dgm:prSet presAssocID="{5468CCFA-C375-4F43-B8EF-EB8E04F05ECA}" presName="rootText" presStyleLbl="node2" presStyleIdx="1" presStyleCnt="2" custScaleX="296727">
        <dgm:presLayoutVars>
          <dgm:chPref val="3"/>
        </dgm:presLayoutVars>
      </dgm:prSet>
      <dgm:spPr/>
    </dgm:pt>
    <dgm:pt modelId="{023038BA-4E9A-4F8B-99B8-2ACC67A977E8}" type="pres">
      <dgm:prSet presAssocID="{5468CCFA-C375-4F43-B8EF-EB8E04F05ECA}" presName="rootConnector" presStyleLbl="node2" presStyleIdx="1" presStyleCnt="2"/>
      <dgm:spPr/>
    </dgm:pt>
    <dgm:pt modelId="{D4BBFF5E-DEE5-4CE9-A83C-00B2F7EBD579}" type="pres">
      <dgm:prSet presAssocID="{5468CCFA-C375-4F43-B8EF-EB8E04F05ECA}" presName="hierChild4" presStyleCnt="0"/>
      <dgm:spPr/>
    </dgm:pt>
    <dgm:pt modelId="{61FBF8BD-0CB8-4BC1-AC97-84554451CCDF}" type="pres">
      <dgm:prSet presAssocID="{F8823F64-0AB5-4A7A-A3B2-00F5C3298998}" presName="Name37" presStyleLbl="parChTrans1D3" presStyleIdx="4" presStyleCnt="7"/>
      <dgm:spPr/>
    </dgm:pt>
    <dgm:pt modelId="{A548C117-5962-4AE7-B890-F7E812AE79FC}" type="pres">
      <dgm:prSet presAssocID="{9BD4052D-381B-4199-9CDD-79A2696BFCE0}" presName="hierRoot2" presStyleCnt="0">
        <dgm:presLayoutVars>
          <dgm:hierBranch val="init"/>
        </dgm:presLayoutVars>
      </dgm:prSet>
      <dgm:spPr/>
    </dgm:pt>
    <dgm:pt modelId="{0EE34E23-173D-4043-8BA3-30233D960976}" type="pres">
      <dgm:prSet presAssocID="{9BD4052D-381B-4199-9CDD-79A2696BFCE0}" presName="rootComposite" presStyleCnt="0"/>
      <dgm:spPr/>
    </dgm:pt>
    <dgm:pt modelId="{0B2B7975-F0E4-4792-981A-64BB44A9A79B}" type="pres">
      <dgm:prSet presAssocID="{9BD4052D-381B-4199-9CDD-79A2696BFCE0}" presName="rootText" presStyleLbl="node3" presStyleIdx="4" presStyleCnt="7" custScaleX="207676" custScaleY="121566">
        <dgm:presLayoutVars>
          <dgm:chPref val="3"/>
        </dgm:presLayoutVars>
      </dgm:prSet>
      <dgm:spPr/>
    </dgm:pt>
    <dgm:pt modelId="{1001176A-95BF-47E7-8370-9A39C3C6DBCB}" type="pres">
      <dgm:prSet presAssocID="{9BD4052D-381B-4199-9CDD-79A2696BFCE0}" presName="rootConnector" presStyleLbl="node3" presStyleIdx="4" presStyleCnt="7"/>
      <dgm:spPr/>
    </dgm:pt>
    <dgm:pt modelId="{60B9F219-83A9-42DA-8CD3-BC7629F49FEB}" type="pres">
      <dgm:prSet presAssocID="{9BD4052D-381B-4199-9CDD-79A2696BFCE0}" presName="hierChild4" presStyleCnt="0"/>
      <dgm:spPr/>
    </dgm:pt>
    <dgm:pt modelId="{4B64A420-34FC-492C-9391-7E92BE2BDA6C}" type="pres">
      <dgm:prSet presAssocID="{9BD4052D-381B-4199-9CDD-79A2696BFCE0}" presName="hierChild5" presStyleCnt="0"/>
      <dgm:spPr/>
    </dgm:pt>
    <dgm:pt modelId="{9508E336-93A8-40B3-8417-857BAF094448}" type="pres">
      <dgm:prSet presAssocID="{1D53FBAD-6015-4443-8C85-D79EBBE8A557}" presName="Name37" presStyleLbl="parChTrans1D3" presStyleIdx="5" presStyleCnt="7"/>
      <dgm:spPr/>
    </dgm:pt>
    <dgm:pt modelId="{C3E9532D-1586-40AD-8EE7-7E2DAE181C3D}" type="pres">
      <dgm:prSet presAssocID="{5E319B0B-5AA0-4FBC-91DE-946BEADDB831}" presName="hierRoot2" presStyleCnt="0">
        <dgm:presLayoutVars>
          <dgm:hierBranch val="init"/>
        </dgm:presLayoutVars>
      </dgm:prSet>
      <dgm:spPr/>
    </dgm:pt>
    <dgm:pt modelId="{7E2E50D5-3604-4080-8B02-F435F966BCC9}" type="pres">
      <dgm:prSet presAssocID="{5E319B0B-5AA0-4FBC-91DE-946BEADDB831}" presName="rootComposite" presStyleCnt="0"/>
      <dgm:spPr/>
    </dgm:pt>
    <dgm:pt modelId="{913E3CFF-6DA2-4145-8C16-26E7C7437F90}" type="pres">
      <dgm:prSet presAssocID="{5E319B0B-5AA0-4FBC-91DE-946BEADDB831}" presName="rootText" presStyleLbl="node3" presStyleIdx="5" presStyleCnt="7" custScaleX="207676" custScaleY="131836">
        <dgm:presLayoutVars>
          <dgm:chPref val="3"/>
        </dgm:presLayoutVars>
      </dgm:prSet>
      <dgm:spPr/>
    </dgm:pt>
    <dgm:pt modelId="{88EE44DB-C3CA-49DB-A5A6-162B2A84A913}" type="pres">
      <dgm:prSet presAssocID="{5E319B0B-5AA0-4FBC-91DE-946BEADDB831}" presName="rootConnector" presStyleLbl="node3" presStyleIdx="5" presStyleCnt="7"/>
      <dgm:spPr/>
    </dgm:pt>
    <dgm:pt modelId="{496E5ED3-B05C-4D09-A08D-F60092B11DC8}" type="pres">
      <dgm:prSet presAssocID="{5E319B0B-5AA0-4FBC-91DE-946BEADDB831}" presName="hierChild4" presStyleCnt="0"/>
      <dgm:spPr/>
    </dgm:pt>
    <dgm:pt modelId="{82DF7304-2FEE-4EE8-93B7-A09DF3E986F0}" type="pres">
      <dgm:prSet presAssocID="{5E319B0B-5AA0-4FBC-91DE-946BEADDB831}" presName="hierChild5" presStyleCnt="0"/>
      <dgm:spPr/>
    </dgm:pt>
    <dgm:pt modelId="{3538E69E-8F57-419C-906D-E53677ACCF0F}" type="pres">
      <dgm:prSet presAssocID="{918D5C68-3C1D-425F-BC57-4CEB4C2B6C59}" presName="Name37" presStyleLbl="parChTrans1D3" presStyleIdx="6" presStyleCnt="7"/>
      <dgm:spPr/>
    </dgm:pt>
    <dgm:pt modelId="{A5BB9773-AD43-451C-AB33-7701ACCC5A15}" type="pres">
      <dgm:prSet presAssocID="{2562C2C8-3D72-400F-968E-57A4622CFC48}" presName="hierRoot2" presStyleCnt="0">
        <dgm:presLayoutVars>
          <dgm:hierBranch val="init"/>
        </dgm:presLayoutVars>
      </dgm:prSet>
      <dgm:spPr/>
    </dgm:pt>
    <dgm:pt modelId="{47962756-040A-45EB-9332-E831CD118CFA}" type="pres">
      <dgm:prSet presAssocID="{2562C2C8-3D72-400F-968E-57A4622CFC48}" presName="rootComposite" presStyleCnt="0"/>
      <dgm:spPr/>
    </dgm:pt>
    <dgm:pt modelId="{20E8093F-61AF-4E27-978D-C2B7627C9374}" type="pres">
      <dgm:prSet presAssocID="{2562C2C8-3D72-400F-968E-57A4622CFC48}" presName="rootText" presStyleLbl="node3" presStyleIdx="6" presStyleCnt="7" custScaleX="248583" custScaleY="124100">
        <dgm:presLayoutVars>
          <dgm:chPref val="3"/>
        </dgm:presLayoutVars>
      </dgm:prSet>
      <dgm:spPr/>
    </dgm:pt>
    <dgm:pt modelId="{48C640DA-26DC-45AE-8F35-81EDEDAA9ED5}" type="pres">
      <dgm:prSet presAssocID="{2562C2C8-3D72-400F-968E-57A4622CFC48}" presName="rootConnector" presStyleLbl="node3" presStyleIdx="6" presStyleCnt="7"/>
      <dgm:spPr/>
    </dgm:pt>
    <dgm:pt modelId="{5615A261-6FB9-4F68-8845-19C258483AE9}" type="pres">
      <dgm:prSet presAssocID="{2562C2C8-3D72-400F-968E-57A4622CFC48}" presName="hierChild4" presStyleCnt="0"/>
      <dgm:spPr/>
    </dgm:pt>
    <dgm:pt modelId="{D5864186-EE60-4044-B8A0-92B6857B589F}" type="pres">
      <dgm:prSet presAssocID="{2562C2C8-3D72-400F-968E-57A4622CFC48}" presName="hierChild5" presStyleCnt="0"/>
      <dgm:spPr/>
    </dgm:pt>
    <dgm:pt modelId="{38D6C1EF-FC96-4ECA-BD00-0522FA1A4BE3}" type="pres">
      <dgm:prSet presAssocID="{5468CCFA-C375-4F43-B8EF-EB8E04F05ECA}" presName="hierChild5" presStyleCnt="0"/>
      <dgm:spPr/>
    </dgm:pt>
    <dgm:pt modelId="{CDD839C0-0AF7-4964-8708-3C81E7EACDDB}" type="pres">
      <dgm:prSet presAssocID="{2505D256-632D-41AB-8143-2368D8D0DCE3}" presName="hierChild3" presStyleCnt="0"/>
      <dgm:spPr/>
    </dgm:pt>
  </dgm:ptLst>
  <dgm:cxnLst>
    <dgm:cxn modelId="{B8E3670F-8A1C-487F-89FE-73BE0A5FC97B}" type="presOf" srcId="{918D5C68-3C1D-425F-BC57-4CEB4C2B6C59}" destId="{3538E69E-8F57-419C-906D-E53677ACCF0F}" srcOrd="0" destOrd="0" presId="urn:microsoft.com/office/officeart/2005/8/layout/orgChart1"/>
    <dgm:cxn modelId="{0E975113-A1A2-4510-9E54-2700EDF0DD04}" type="presOf" srcId="{2562C2C8-3D72-400F-968E-57A4622CFC48}" destId="{48C640DA-26DC-45AE-8F35-81EDEDAA9ED5}" srcOrd="1" destOrd="0" presId="urn:microsoft.com/office/officeart/2005/8/layout/orgChart1"/>
    <dgm:cxn modelId="{E08CCD17-683B-4A0D-8B1C-94E9FE6EC10B}" type="presOf" srcId="{5E319B0B-5AA0-4FBC-91DE-946BEADDB831}" destId="{88EE44DB-C3CA-49DB-A5A6-162B2A84A913}" srcOrd="1" destOrd="0" presId="urn:microsoft.com/office/officeart/2005/8/layout/orgChart1"/>
    <dgm:cxn modelId="{70AAF91D-EA30-4875-B0EE-27AC52F63377}" type="presOf" srcId="{5468CCFA-C375-4F43-B8EF-EB8E04F05ECA}" destId="{023038BA-4E9A-4F8B-99B8-2ACC67A977E8}" srcOrd="1" destOrd="0" presId="urn:microsoft.com/office/officeart/2005/8/layout/orgChart1"/>
    <dgm:cxn modelId="{3BE4FD1F-6DE0-4FBC-A87A-8FDFE19B04D3}" type="presOf" srcId="{9BD4052D-381B-4199-9CDD-79A2696BFCE0}" destId="{0B2B7975-F0E4-4792-981A-64BB44A9A79B}" srcOrd="0" destOrd="0" presId="urn:microsoft.com/office/officeart/2005/8/layout/orgChart1"/>
    <dgm:cxn modelId="{FAEC3A2A-1179-4E98-9BDE-3035732C1E92}" srcId="{DB8C2AE1-C607-46D9-B7BC-9C079F154EDB}" destId="{AD11CE10-E146-46B7-8766-0214B70AFB41}" srcOrd="0" destOrd="0" parTransId="{B038C4E9-B403-47F3-ACAB-9BD2C9E13838}" sibTransId="{7F059A29-8F30-48C0-8123-33AAE9DCA1EE}"/>
    <dgm:cxn modelId="{294C332F-7E97-46FF-854F-8D5B86E4CE9A}" srcId="{5468CCFA-C375-4F43-B8EF-EB8E04F05ECA}" destId="{5E319B0B-5AA0-4FBC-91DE-946BEADDB831}" srcOrd="1" destOrd="0" parTransId="{1D53FBAD-6015-4443-8C85-D79EBBE8A557}" sibTransId="{3DE125DE-4FA0-4C38-85FF-DEFD1A3D3572}"/>
    <dgm:cxn modelId="{A74FF134-FDE8-49DF-B48D-39EF19E22989}" type="presOf" srcId="{4F020579-8143-4DA4-9C45-EF76927620B0}" destId="{8C0928BF-6D38-4A8D-9B37-DA240ED2945A}" srcOrd="1" destOrd="0" presId="urn:microsoft.com/office/officeart/2005/8/layout/orgChart1"/>
    <dgm:cxn modelId="{8061DC3A-A69D-4FC8-AE2A-26FA917FFFB4}" type="presOf" srcId="{2505D256-632D-41AB-8143-2368D8D0DCE3}" destId="{AC4FB714-64C5-4DB4-9221-0590F7CD8904}" srcOrd="1" destOrd="0" presId="urn:microsoft.com/office/officeart/2005/8/layout/orgChart1"/>
    <dgm:cxn modelId="{81E09266-6704-474D-B1AA-616B035EBEBF}" type="presOf" srcId="{AD11CE10-E146-46B7-8766-0214B70AFB41}" destId="{9FE9EE7F-DB95-4081-B39A-92C50A80C58D}" srcOrd="1" destOrd="0" presId="urn:microsoft.com/office/officeart/2005/8/layout/orgChart1"/>
    <dgm:cxn modelId="{A21C1F4C-3325-4427-B4DC-E28BDD806C78}" type="presOf" srcId="{B038C4E9-B403-47F3-ACAB-9BD2C9E13838}" destId="{6814A1D3-FFD9-4713-A717-84A4EA0F8F7D}" srcOrd="0" destOrd="0" presId="urn:microsoft.com/office/officeart/2005/8/layout/orgChart1"/>
    <dgm:cxn modelId="{A8A3AF7C-7027-441D-AC0D-B81864F09184}" type="presOf" srcId="{F8823F64-0AB5-4A7A-A3B2-00F5C3298998}" destId="{61FBF8BD-0CB8-4BC1-AC97-84554451CCDF}" srcOrd="0" destOrd="0" presId="urn:microsoft.com/office/officeart/2005/8/layout/orgChart1"/>
    <dgm:cxn modelId="{E283CE7D-208D-4B7D-BA7E-3F8AF8AC6D37}" type="presOf" srcId="{2505D256-632D-41AB-8143-2368D8D0DCE3}" destId="{A87B3E25-BA8F-4795-B6D0-6960469CD281}" srcOrd="0" destOrd="0" presId="urn:microsoft.com/office/officeart/2005/8/layout/orgChart1"/>
    <dgm:cxn modelId="{B426EF7E-D847-4FA8-80E0-AB007393DE8F}" type="presOf" srcId="{4F020579-8143-4DA4-9C45-EF76927620B0}" destId="{43D79A57-7CEC-430B-99B0-71D254D28F0F}" srcOrd="0" destOrd="0" presId="urn:microsoft.com/office/officeart/2005/8/layout/orgChart1"/>
    <dgm:cxn modelId="{E60C4B8A-EE10-40C9-A363-98BDF058B70D}" type="presOf" srcId="{9EA48992-1B93-407C-BCFF-B26184B98EBF}" destId="{C4234D43-8AFE-4899-8968-6B6FFF0F865E}" srcOrd="0" destOrd="0" presId="urn:microsoft.com/office/officeart/2005/8/layout/orgChart1"/>
    <dgm:cxn modelId="{6B48848B-07D1-49E6-8B34-BF8AB88B7645}" type="presOf" srcId="{5E319B0B-5AA0-4FBC-91DE-946BEADDB831}" destId="{913E3CFF-6DA2-4145-8C16-26E7C7437F90}" srcOrd="0" destOrd="0" presId="urn:microsoft.com/office/officeart/2005/8/layout/orgChart1"/>
    <dgm:cxn modelId="{419A9791-1AB9-4CB3-B0DC-3D01A8E19845}" type="presOf" srcId="{2562C2C8-3D72-400F-968E-57A4622CFC48}" destId="{20E8093F-61AF-4E27-978D-C2B7627C9374}" srcOrd="0" destOrd="0" presId="urn:microsoft.com/office/officeart/2005/8/layout/orgChart1"/>
    <dgm:cxn modelId="{80FC8396-09FA-44B6-8A02-B6F15090B242}" type="presOf" srcId="{DB8C2AE1-C607-46D9-B7BC-9C079F154EDB}" destId="{CF7A6C0C-74A2-4697-80F3-459D235103BB}" srcOrd="0" destOrd="0" presId="urn:microsoft.com/office/officeart/2005/8/layout/orgChart1"/>
    <dgm:cxn modelId="{C5FF999A-6DC7-4555-BE15-99F15E4A75E9}" type="presOf" srcId="{2753CF90-C8DC-4E71-8F9F-9E59A3F3F343}" destId="{3D367E92-86C4-4800-890D-E420390834F5}" srcOrd="0" destOrd="0" presId="urn:microsoft.com/office/officeart/2005/8/layout/orgChart1"/>
    <dgm:cxn modelId="{1F215E9B-AF70-4DE0-8B01-4C397B7D97A5}" srcId="{5468CCFA-C375-4F43-B8EF-EB8E04F05ECA}" destId="{9BD4052D-381B-4199-9CDD-79A2696BFCE0}" srcOrd="0" destOrd="0" parTransId="{F8823F64-0AB5-4A7A-A3B2-00F5C3298998}" sibTransId="{D4FCF99D-CFDB-4FDA-A22C-368A4E75CE02}"/>
    <dgm:cxn modelId="{681CD69E-5AA4-41DE-8165-C4E4B3EE2464}" srcId="{23CE192C-5B38-438D-8327-59CFC58E08E0}" destId="{2505D256-632D-41AB-8143-2368D8D0DCE3}" srcOrd="0" destOrd="0" parTransId="{7895EF1B-A461-4805-9508-024A913E97CE}" sibTransId="{EA44D30A-2DE7-47C4-BE7B-87A0EC6D0D9B}"/>
    <dgm:cxn modelId="{F4F3E8A0-27B6-4592-B31D-81E5FB776FD5}" srcId="{DB8C2AE1-C607-46D9-B7BC-9C079F154EDB}" destId="{4A84F4E2-901D-46CB-9BD2-D4857AC558EB}" srcOrd="3" destOrd="0" parTransId="{64D4AF11-05F3-483B-9A74-E780FBCD1DA1}" sibTransId="{9F03C556-D999-4D1A-A297-53D835A36266}"/>
    <dgm:cxn modelId="{EDF125A1-DC16-4A8A-B7D7-F244DF2DD63A}" type="presOf" srcId="{4A84F4E2-901D-46CB-9BD2-D4857AC558EB}" destId="{13BC4EFF-1D56-4761-B4DF-A9DA0C92094F}" srcOrd="1" destOrd="0" presId="urn:microsoft.com/office/officeart/2005/8/layout/orgChart1"/>
    <dgm:cxn modelId="{6C7554A5-0C0E-40A5-918B-23325D808E56}" srcId="{2505D256-632D-41AB-8143-2368D8D0DCE3}" destId="{DB8C2AE1-C607-46D9-B7BC-9C079F154EDB}" srcOrd="0" destOrd="0" parTransId="{5133BE77-4562-47A2-9241-7C7268CD54BA}" sibTransId="{861C31A7-F4ED-49AD-A6B3-6AB12CE8101A}"/>
    <dgm:cxn modelId="{73438BA6-4A24-4E7A-BE8B-028E499A3F7A}" type="presOf" srcId="{9977BC23-DC69-4E9B-BCD8-C013A39082B4}" destId="{CECA9B9B-C008-4D5E-94A2-1C2919922015}" srcOrd="0" destOrd="0" presId="urn:microsoft.com/office/officeart/2005/8/layout/orgChart1"/>
    <dgm:cxn modelId="{241627A7-176C-48F6-AA8C-A3A292F5E348}" type="presOf" srcId="{1D53FBAD-6015-4443-8C85-D79EBBE8A557}" destId="{9508E336-93A8-40B3-8417-857BAF094448}" srcOrd="0" destOrd="0" presId="urn:microsoft.com/office/officeart/2005/8/layout/orgChart1"/>
    <dgm:cxn modelId="{287A07AB-ECA7-4DC1-9FC1-17838E7DE6AE}" type="presOf" srcId="{5133BE77-4562-47A2-9241-7C7268CD54BA}" destId="{B06D3122-7921-4829-8E05-711DFD0E20AF}" srcOrd="0" destOrd="0" presId="urn:microsoft.com/office/officeart/2005/8/layout/orgChart1"/>
    <dgm:cxn modelId="{0BCE42AF-9BA3-4C08-844A-0CE1DAFCF842}" type="presOf" srcId="{4A84F4E2-901D-46CB-9BD2-D4857AC558EB}" destId="{5157D73C-7E76-4AB9-8416-981C7621888A}" srcOrd="0" destOrd="0" presId="urn:microsoft.com/office/officeart/2005/8/layout/orgChart1"/>
    <dgm:cxn modelId="{A5A936B0-16AE-4C81-B687-B97932EF90ED}" type="presOf" srcId="{DB8C2AE1-C607-46D9-B7BC-9C079F154EDB}" destId="{6198F528-E6BD-4532-A9DC-6FEAEB167A51}" srcOrd="1" destOrd="0" presId="urn:microsoft.com/office/officeart/2005/8/layout/orgChart1"/>
    <dgm:cxn modelId="{E1BC46B1-24B3-4C08-B810-FEA480D9D166}" type="presOf" srcId="{23CE192C-5B38-438D-8327-59CFC58E08E0}" destId="{ACADB673-10C5-458F-9F9D-7E3825FA946A}" srcOrd="0" destOrd="0" presId="urn:microsoft.com/office/officeart/2005/8/layout/orgChart1"/>
    <dgm:cxn modelId="{CD0A15B3-8CFF-4146-B422-98136CA3E079}" type="presOf" srcId="{9BD4052D-381B-4199-9CDD-79A2696BFCE0}" destId="{1001176A-95BF-47E7-8370-9A39C3C6DBCB}" srcOrd="1" destOrd="0" presId="urn:microsoft.com/office/officeart/2005/8/layout/orgChart1"/>
    <dgm:cxn modelId="{44685AB6-35FC-447F-B68F-A358D04B05BF}" type="presOf" srcId="{AD11CE10-E146-46B7-8766-0214B70AFB41}" destId="{E4E3309F-268C-4D71-87B6-8EE7E746AD0B}" srcOrd="0" destOrd="0" presId="urn:microsoft.com/office/officeart/2005/8/layout/orgChart1"/>
    <dgm:cxn modelId="{9C9EC2C1-8C18-4ECD-A53C-BB7E224591D2}" type="presOf" srcId="{D67FEEA1-B2E3-4110-AA03-2A30A235F720}" destId="{F1D73D6F-BEA7-41D9-8C05-899A4CE0C46F}" srcOrd="0" destOrd="0" presId="urn:microsoft.com/office/officeart/2005/8/layout/orgChart1"/>
    <dgm:cxn modelId="{571106CC-3641-4634-A323-D1935E1BDDB5}" type="presOf" srcId="{9977BC23-DC69-4E9B-BCD8-C013A39082B4}" destId="{8602FA81-84A0-496E-9971-F01C7A787C90}" srcOrd="1" destOrd="0" presId="urn:microsoft.com/office/officeart/2005/8/layout/orgChart1"/>
    <dgm:cxn modelId="{562411D3-4D4D-483D-B531-4DC49CED6E7A}" type="presOf" srcId="{64D4AF11-05F3-483B-9A74-E780FBCD1DA1}" destId="{F1B82673-0E19-4F1C-8107-E91815F265D3}" srcOrd="0" destOrd="0" presId="urn:microsoft.com/office/officeart/2005/8/layout/orgChart1"/>
    <dgm:cxn modelId="{5CB18ADA-C1B9-4706-BDE2-2CC7EFA4FBAC}" srcId="{5468CCFA-C375-4F43-B8EF-EB8E04F05ECA}" destId="{2562C2C8-3D72-400F-968E-57A4622CFC48}" srcOrd="2" destOrd="0" parTransId="{918D5C68-3C1D-425F-BC57-4CEB4C2B6C59}" sibTransId="{176BAF94-88D9-4F3B-981E-EDFB241BA64A}"/>
    <dgm:cxn modelId="{AF5BFFDB-BAE0-4E8E-A085-38891F377CFD}" srcId="{DB8C2AE1-C607-46D9-B7BC-9C079F154EDB}" destId="{9977BC23-DC69-4E9B-BCD8-C013A39082B4}" srcOrd="2" destOrd="0" parTransId="{9EA48992-1B93-407C-BCFF-B26184B98EBF}" sibTransId="{DE0FCEBA-14E8-4A47-9D4B-E343B33D840D}"/>
    <dgm:cxn modelId="{BBA898E3-F6CA-4542-8FB6-EF2BA88EBC0E}" type="presOf" srcId="{5468CCFA-C375-4F43-B8EF-EB8E04F05ECA}" destId="{AB53A8D1-72AE-4ADD-B21C-1A8119F79543}" srcOrd="0" destOrd="0" presId="urn:microsoft.com/office/officeart/2005/8/layout/orgChart1"/>
    <dgm:cxn modelId="{E8FA2FE7-8C40-4F8E-97A4-1799480FCA64}" srcId="{2505D256-632D-41AB-8143-2368D8D0DCE3}" destId="{5468CCFA-C375-4F43-B8EF-EB8E04F05ECA}" srcOrd="1" destOrd="0" parTransId="{2753CF90-C8DC-4E71-8F9F-9E59A3F3F343}" sibTransId="{199E86E7-D47E-424E-89B7-6A599EE25664}"/>
    <dgm:cxn modelId="{7CA92EE9-EA1C-4A8C-B30B-BD36F9CC4751}" srcId="{DB8C2AE1-C607-46D9-B7BC-9C079F154EDB}" destId="{4F020579-8143-4DA4-9C45-EF76927620B0}" srcOrd="1" destOrd="0" parTransId="{D67FEEA1-B2E3-4110-AA03-2A30A235F720}" sibTransId="{6BD375EA-8D17-4A3E-BBDD-E8C65F2BE2E9}"/>
    <dgm:cxn modelId="{4026E9C4-7FA2-465B-BB81-ADAF671E01B7}" type="presParOf" srcId="{ACADB673-10C5-458F-9F9D-7E3825FA946A}" destId="{324C4A52-F45A-4CCF-A157-0FC11971F8D1}" srcOrd="0" destOrd="0" presId="urn:microsoft.com/office/officeart/2005/8/layout/orgChart1"/>
    <dgm:cxn modelId="{E0D54A06-2FE5-4D48-BD68-4FF2BC968D5C}" type="presParOf" srcId="{324C4A52-F45A-4CCF-A157-0FC11971F8D1}" destId="{96B4E56A-9BDC-4F5A-9711-304F166B4B7D}" srcOrd="0" destOrd="0" presId="urn:microsoft.com/office/officeart/2005/8/layout/orgChart1"/>
    <dgm:cxn modelId="{8D3AD258-A1A3-4871-A865-362B86A21E2A}" type="presParOf" srcId="{96B4E56A-9BDC-4F5A-9711-304F166B4B7D}" destId="{A87B3E25-BA8F-4795-B6D0-6960469CD281}" srcOrd="0" destOrd="0" presId="urn:microsoft.com/office/officeart/2005/8/layout/orgChart1"/>
    <dgm:cxn modelId="{D965AA1A-3AF0-4F94-A624-255FC4C97C77}" type="presParOf" srcId="{96B4E56A-9BDC-4F5A-9711-304F166B4B7D}" destId="{AC4FB714-64C5-4DB4-9221-0590F7CD8904}" srcOrd="1" destOrd="0" presId="urn:microsoft.com/office/officeart/2005/8/layout/orgChart1"/>
    <dgm:cxn modelId="{0A3C24D6-4506-43B9-99E5-D02CACEA4DB6}" type="presParOf" srcId="{324C4A52-F45A-4CCF-A157-0FC11971F8D1}" destId="{C3B5B445-53FC-485C-93A9-109D361EEDEF}" srcOrd="1" destOrd="0" presId="urn:microsoft.com/office/officeart/2005/8/layout/orgChart1"/>
    <dgm:cxn modelId="{0F93C8F6-7EB7-4FC1-8BDD-BD52A96A6E10}" type="presParOf" srcId="{C3B5B445-53FC-485C-93A9-109D361EEDEF}" destId="{B06D3122-7921-4829-8E05-711DFD0E20AF}" srcOrd="0" destOrd="0" presId="urn:microsoft.com/office/officeart/2005/8/layout/orgChart1"/>
    <dgm:cxn modelId="{42D1BAD1-CC58-482C-A026-0D07157100C2}" type="presParOf" srcId="{C3B5B445-53FC-485C-93A9-109D361EEDEF}" destId="{9CC81FB9-C8D5-4BD5-82D8-5E65BE540F48}" srcOrd="1" destOrd="0" presId="urn:microsoft.com/office/officeart/2005/8/layout/orgChart1"/>
    <dgm:cxn modelId="{B208081C-BE60-406D-8F95-17EF53A96724}" type="presParOf" srcId="{9CC81FB9-C8D5-4BD5-82D8-5E65BE540F48}" destId="{6CD2D8C3-7B79-425A-9D87-45ABD17BE6C0}" srcOrd="0" destOrd="0" presId="urn:microsoft.com/office/officeart/2005/8/layout/orgChart1"/>
    <dgm:cxn modelId="{E9660349-3D86-4EB2-A02A-FC4D74CFA351}" type="presParOf" srcId="{6CD2D8C3-7B79-425A-9D87-45ABD17BE6C0}" destId="{CF7A6C0C-74A2-4697-80F3-459D235103BB}" srcOrd="0" destOrd="0" presId="urn:microsoft.com/office/officeart/2005/8/layout/orgChart1"/>
    <dgm:cxn modelId="{3F9C6E9A-9015-422F-8968-AD87A0BBD289}" type="presParOf" srcId="{6CD2D8C3-7B79-425A-9D87-45ABD17BE6C0}" destId="{6198F528-E6BD-4532-A9DC-6FEAEB167A51}" srcOrd="1" destOrd="0" presId="urn:microsoft.com/office/officeart/2005/8/layout/orgChart1"/>
    <dgm:cxn modelId="{4C5206C2-0A4D-4CAC-B7E8-D9244E595FA0}" type="presParOf" srcId="{9CC81FB9-C8D5-4BD5-82D8-5E65BE540F48}" destId="{9D5973CF-4960-426E-BE49-C774143549BF}" srcOrd="1" destOrd="0" presId="urn:microsoft.com/office/officeart/2005/8/layout/orgChart1"/>
    <dgm:cxn modelId="{BAADA2DA-FDAF-418B-BA69-6620782BE9C2}" type="presParOf" srcId="{9D5973CF-4960-426E-BE49-C774143549BF}" destId="{6814A1D3-FFD9-4713-A717-84A4EA0F8F7D}" srcOrd="0" destOrd="0" presId="urn:microsoft.com/office/officeart/2005/8/layout/orgChart1"/>
    <dgm:cxn modelId="{76FBD579-9DC1-4EAA-A5FA-2C3D95C493B1}" type="presParOf" srcId="{9D5973CF-4960-426E-BE49-C774143549BF}" destId="{0EF4C44B-5320-4500-AA2F-7018599CC129}" srcOrd="1" destOrd="0" presId="urn:microsoft.com/office/officeart/2005/8/layout/orgChart1"/>
    <dgm:cxn modelId="{2B11EA8E-E1DC-4378-A7AE-A4286C2E8AA2}" type="presParOf" srcId="{0EF4C44B-5320-4500-AA2F-7018599CC129}" destId="{EE0C1F96-452D-4B2A-ABD5-8BFF0A7A0F6B}" srcOrd="0" destOrd="0" presId="urn:microsoft.com/office/officeart/2005/8/layout/orgChart1"/>
    <dgm:cxn modelId="{F170F0FF-E4EA-4002-AD63-9A8D76438ECC}" type="presParOf" srcId="{EE0C1F96-452D-4B2A-ABD5-8BFF0A7A0F6B}" destId="{E4E3309F-268C-4D71-87B6-8EE7E746AD0B}" srcOrd="0" destOrd="0" presId="urn:microsoft.com/office/officeart/2005/8/layout/orgChart1"/>
    <dgm:cxn modelId="{A857575C-E4D3-41C6-9D22-E29663184CB4}" type="presParOf" srcId="{EE0C1F96-452D-4B2A-ABD5-8BFF0A7A0F6B}" destId="{9FE9EE7F-DB95-4081-B39A-92C50A80C58D}" srcOrd="1" destOrd="0" presId="urn:microsoft.com/office/officeart/2005/8/layout/orgChart1"/>
    <dgm:cxn modelId="{8B00297E-A67C-4FE8-B630-B5C2857F8657}" type="presParOf" srcId="{0EF4C44B-5320-4500-AA2F-7018599CC129}" destId="{C9BD0461-DE06-4AE3-BAFF-E946AB9D1669}" srcOrd="1" destOrd="0" presId="urn:microsoft.com/office/officeart/2005/8/layout/orgChart1"/>
    <dgm:cxn modelId="{36C74309-20FC-4F6F-B0DD-2AC864071BA1}" type="presParOf" srcId="{0EF4C44B-5320-4500-AA2F-7018599CC129}" destId="{CB872C14-DB07-4421-B530-9415FE944ABD}" srcOrd="2" destOrd="0" presId="urn:microsoft.com/office/officeart/2005/8/layout/orgChart1"/>
    <dgm:cxn modelId="{2978B47C-A8EC-4B3E-9A9C-9CA81EFBACC1}" type="presParOf" srcId="{9D5973CF-4960-426E-BE49-C774143549BF}" destId="{F1D73D6F-BEA7-41D9-8C05-899A4CE0C46F}" srcOrd="2" destOrd="0" presId="urn:microsoft.com/office/officeart/2005/8/layout/orgChart1"/>
    <dgm:cxn modelId="{9D02BF94-72A2-4A79-B6AF-2364A523202C}" type="presParOf" srcId="{9D5973CF-4960-426E-BE49-C774143549BF}" destId="{672DCC59-C386-412D-B8F7-86D760BEA3B4}" srcOrd="3" destOrd="0" presId="urn:microsoft.com/office/officeart/2005/8/layout/orgChart1"/>
    <dgm:cxn modelId="{4F3ECE0C-3A64-47D2-A9E6-F7267D6F68B1}" type="presParOf" srcId="{672DCC59-C386-412D-B8F7-86D760BEA3B4}" destId="{EE5F3342-4070-443A-B52A-1ACAFC1DCB10}" srcOrd="0" destOrd="0" presId="urn:microsoft.com/office/officeart/2005/8/layout/orgChart1"/>
    <dgm:cxn modelId="{465556FD-CCE7-4890-B74F-C836A5B93C11}" type="presParOf" srcId="{EE5F3342-4070-443A-B52A-1ACAFC1DCB10}" destId="{43D79A57-7CEC-430B-99B0-71D254D28F0F}" srcOrd="0" destOrd="0" presId="urn:microsoft.com/office/officeart/2005/8/layout/orgChart1"/>
    <dgm:cxn modelId="{244805EE-5E96-4E84-8A46-51624F9874F1}" type="presParOf" srcId="{EE5F3342-4070-443A-B52A-1ACAFC1DCB10}" destId="{8C0928BF-6D38-4A8D-9B37-DA240ED2945A}" srcOrd="1" destOrd="0" presId="urn:microsoft.com/office/officeart/2005/8/layout/orgChart1"/>
    <dgm:cxn modelId="{C52B15B8-3FDE-48DA-B01F-5D8E27484DDA}" type="presParOf" srcId="{672DCC59-C386-412D-B8F7-86D760BEA3B4}" destId="{02BC1A01-87C2-4BDF-B04B-4EA59FF39014}" srcOrd="1" destOrd="0" presId="urn:microsoft.com/office/officeart/2005/8/layout/orgChart1"/>
    <dgm:cxn modelId="{B8E87206-A858-45CB-BA94-F6FD246B6D6F}" type="presParOf" srcId="{672DCC59-C386-412D-B8F7-86D760BEA3B4}" destId="{04F6FABE-3F89-4F4E-84D0-31EA66C2BE55}" srcOrd="2" destOrd="0" presId="urn:microsoft.com/office/officeart/2005/8/layout/orgChart1"/>
    <dgm:cxn modelId="{CB203329-8EC2-42A0-B6E6-94E06221E16E}" type="presParOf" srcId="{9D5973CF-4960-426E-BE49-C774143549BF}" destId="{C4234D43-8AFE-4899-8968-6B6FFF0F865E}" srcOrd="4" destOrd="0" presId="urn:microsoft.com/office/officeart/2005/8/layout/orgChart1"/>
    <dgm:cxn modelId="{639DECF1-81F7-4439-8A99-094F8676F7F5}" type="presParOf" srcId="{9D5973CF-4960-426E-BE49-C774143549BF}" destId="{4511BC26-24BA-4422-B9C0-6065B100C13D}" srcOrd="5" destOrd="0" presId="urn:microsoft.com/office/officeart/2005/8/layout/orgChart1"/>
    <dgm:cxn modelId="{9459D187-E397-43DF-ADDB-1A0D3CAB915A}" type="presParOf" srcId="{4511BC26-24BA-4422-B9C0-6065B100C13D}" destId="{D1539C87-B4ED-4BBD-B5C2-B7EC745B00E7}" srcOrd="0" destOrd="0" presId="urn:microsoft.com/office/officeart/2005/8/layout/orgChart1"/>
    <dgm:cxn modelId="{8F81538A-4A68-4DD9-8715-50D049314256}" type="presParOf" srcId="{D1539C87-B4ED-4BBD-B5C2-B7EC745B00E7}" destId="{CECA9B9B-C008-4D5E-94A2-1C2919922015}" srcOrd="0" destOrd="0" presId="urn:microsoft.com/office/officeart/2005/8/layout/orgChart1"/>
    <dgm:cxn modelId="{4D9FBCCE-4F01-4AB5-9D1E-D21261C7C9EC}" type="presParOf" srcId="{D1539C87-B4ED-4BBD-B5C2-B7EC745B00E7}" destId="{8602FA81-84A0-496E-9971-F01C7A787C90}" srcOrd="1" destOrd="0" presId="urn:microsoft.com/office/officeart/2005/8/layout/orgChart1"/>
    <dgm:cxn modelId="{2E367F1C-9E30-4062-9394-18CB12AC2048}" type="presParOf" srcId="{4511BC26-24BA-4422-B9C0-6065B100C13D}" destId="{706ED406-A05B-40D9-BD4B-021F4BA0BFF3}" srcOrd="1" destOrd="0" presId="urn:microsoft.com/office/officeart/2005/8/layout/orgChart1"/>
    <dgm:cxn modelId="{CFE1EE0E-7EC5-4657-9929-6D29ABE9C2FB}" type="presParOf" srcId="{4511BC26-24BA-4422-B9C0-6065B100C13D}" destId="{6F5B63C9-05E0-4736-AD0A-351E6F8EF81D}" srcOrd="2" destOrd="0" presId="urn:microsoft.com/office/officeart/2005/8/layout/orgChart1"/>
    <dgm:cxn modelId="{D67C9B4A-3F78-443E-B4F2-EA4ACBD5E2B3}" type="presParOf" srcId="{9D5973CF-4960-426E-BE49-C774143549BF}" destId="{F1B82673-0E19-4F1C-8107-E91815F265D3}" srcOrd="6" destOrd="0" presId="urn:microsoft.com/office/officeart/2005/8/layout/orgChart1"/>
    <dgm:cxn modelId="{6FE01962-36A5-4733-A1C6-EC46696371DC}" type="presParOf" srcId="{9D5973CF-4960-426E-BE49-C774143549BF}" destId="{280A2748-1EE5-4FD3-8D9F-5620AEC92C67}" srcOrd="7" destOrd="0" presId="urn:microsoft.com/office/officeart/2005/8/layout/orgChart1"/>
    <dgm:cxn modelId="{2D79F307-A03D-45A3-B251-9BE14AAF51CB}" type="presParOf" srcId="{280A2748-1EE5-4FD3-8D9F-5620AEC92C67}" destId="{6AC3968C-F099-46BC-A69B-6B91A2FDEC2A}" srcOrd="0" destOrd="0" presId="urn:microsoft.com/office/officeart/2005/8/layout/orgChart1"/>
    <dgm:cxn modelId="{381EBD38-A584-477A-B86C-22F85CBC0768}" type="presParOf" srcId="{6AC3968C-F099-46BC-A69B-6B91A2FDEC2A}" destId="{5157D73C-7E76-4AB9-8416-981C7621888A}" srcOrd="0" destOrd="0" presId="urn:microsoft.com/office/officeart/2005/8/layout/orgChart1"/>
    <dgm:cxn modelId="{3CDF709E-A63E-49A5-A93E-FA35C38FE1D5}" type="presParOf" srcId="{6AC3968C-F099-46BC-A69B-6B91A2FDEC2A}" destId="{13BC4EFF-1D56-4761-B4DF-A9DA0C92094F}" srcOrd="1" destOrd="0" presId="urn:microsoft.com/office/officeart/2005/8/layout/orgChart1"/>
    <dgm:cxn modelId="{D609C79E-A1E2-4A8E-B7C6-860E21F6B63A}" type="presParOf" srcId="{280A2748-1EE5-4FD3-8D9F-5620AEC92C67}" destId="{F4644200-0012-4D4E-8508-7B72AA6C56A0}" srcOrd="1" destOrd="0" presId="urn:microsoft.com/office/officeart/2005/8/layout/orgChart1"/>
    <dgm:cxn modelId="{EA2C7ED5-6F6E-45D7-973B-109CAFC693EF}" type="presParOf" srcId="{280A2748-1EE5-4FD3-8D9F-5620AEC92C67}" destId="{3480C398-1BDC-4B4D-8607-080688770A5C}" srcOrd="2" destOrd="0" presId="urn:microsoft.com/office/officeart/2005/8/layout/orgChart1"/>
    <dgm:cxn modelId="{8B675352-A23A-4403-9B03-5419BE0D503F}" type="presParOf" srcId="{9CC81FB9-C8D5-4BD5-82D8-5E65BE540F48}" destId="{9163A41B-BE59-4EEC-9319-C7B1B3780591}" srcOrd="2" destOrd="0" presId="urn:microsoft.com/office/officeart/2005/8/layout/orgChart1"/>
    <dgm:cxn modelId="{13FE9C46-0751-48FD-9FFC-E5C76E9E265E}" type="presParOf" srcId="{C3B5B445-53FC-485C-93A9-109D361EEDEF}" destId="{3D367E92-86C4-4800-890D-E420390834F5}" srcOrd="2" destOrd="0" presId="urn:microsoft.com/office/officeart/2005/8/layout/orgChart1"/>
    <dgm:cxn modelId="{410A9CAB-4906-4556-A3E6-D81072C23679}" type="presParOf" srcId="{C3B5B445-53FC-485C-93A9-109D361EEDEF}" destId="{BCB8A5CE-D988-44F9-9D02-0C3A0AE8921F}" srcOrd="3" destOrd="0" presId="urn:microsoft.com/office/officeart/2005/8/layout/orgChart1"/>
    <dgm:cxn modelId="{81E483FF-6C00-4A77-B2DD-50976B4020C2}" type="presParOf" srcId="{BCB8A5CE-D988-44F9-9D02-0C3A0AE8921F}" destId="{33018D0C-6560-45C3-A00F-F1B6EEB3F544}" srcOrd="0" destOrd="0" presId="urn:microsoft.com/office/officeart/2005/8/layout/orgChart1"/>
    <dgm:cxn modelId="{196E1580-D8EA-4C81-BE01-68C4E71F1709}" type="presParOf" srcId="{33018D0C-6560-45C3-A00F-F1B6EEB3F544}" destId="{AB53A8D1-72AE-4ADD-B21C-1A8119F79543}" srcOrd="0" destOrd="0" presId="urn:microsoft.com/office/officeart/2005/8/layout/orgChart1"/>
    <dgm:cxn modelId="{1B90AD86-CB0A-418B-B1D6-D278DBF1E140}" type="presParOf" srcId="{33018D0C-6560-45C3-A00F-F1B6EEB3F544}" destId="{023038BA-4E9A-4F8B-99B8-2ACC67A977E8}" srcOrd="1" destOrd="0" presId="urn:microsoft.com/office/officeart/2005/8/layout/orgChart1"/>
    <dgm:cxn modelId="{1C7C8B8A-6274-44CC-B71F-D16F5A2B37C4}" type="presParOf" srcId="{BCB8A5CE-D988-44F9-9D02-0C3A0AE8921F}" destId="{D4BBFF5E-DEE5-4CE9-A83C-00B2F7EBD579}" srcOrd="1" destOrd="0" presId="urn:microsoft.com/office/officeart/2005/8/layout/orgChart1"/>
    <dgm:cxn modelId="{1EAFEC53-7D19-4041-85AB-344561D17C94}" type="presParOf" srcId="{D4BBFF5E-DEE5-4CE9-A83C-00B2F7EBD579}" destId="{61FBF8BD-0CB8-4BC1-AC97-84554451CCDF}" srcOrd="0" destOrd="0" presId="urn:microsoft.com/office/officeart/2005/8/layout/orgChart1"/>
    <dgm:cxn modelId="{5AD4C15F-EAAD-4628-8180-4E3A6EAADA80}" type="presParOf" srcId="{D4BBFF5E-DEE5-4CE9-A83C-00B2F7EBD579}" destId="{A548C117-5962-4AE7-B890-F7E812AE79FC}" srcOrd="1" destOrd="0" presId="urn:microsoft.com/office/officeart/2005/8/layout/orgChart1"/>
    <dgm:cxn modelId="{7E42CBA7-9E44-4E47-AA71-1192D1C4FF0C}" type="presParOf" srcId="{A548C117-5962-4AE7-B890-F7E812AE79FC}" destId="{0EE34E23-173D-4043-8BA3-30233D960976}" srcOrd="0" destOrd="0" presId="urn:microsoft.com/office/officeart/2005/8/layout/orgChart1"/>
    <dgm:cxn modelId="{09A61D21-89FB-414C-8206-056657B7916C}" type="presParOf" srcId="{0EE34E23-173D-4043-8BA3-30233D960976}" destId="{0B2B7975-F0E4-4792-981A-64BB44A9A79B}" srcOrd="0" destOrd="0" presId="urn:microsoft.com/office/officeart/2005/8/layout/orgChart1"/>
    <dgm:cxn modelId="{3733A29F-F1A9-421C-8134-2629E9225DF5}" type="presParOf" srcId="{0EE34E23-173D-4043-8BA3-30233D960976}" destId="{1001176A-95BF-47E7-8370-9A39C3C6DBCB}" srcOrd="1" destOrd="0" presId="urn:microsoft.com/office/officeart/2005/8/layout/orgChart1"/>
    <dgm:cxn modelId="{185BE24F-9331-48F4-B685-16F569A06623}" type="presParOf" srcId="{A548C117-5962-4AE7-B890-F7E812AE79FC}" destId="{60B9F219-83A9-42DA-8CD3-BC7629F49FEB}" srcOrd="1" destOrd="0" presId="urn:microsoft.com/office/officeart/2005/8/layout/orgChart1"/>
    <dgm:cxn modelId="{6102F414-8C89-40C1-AAE7-940F6B575A99}" type="presParOf" srcId="{A548C117-5962-4AE7-B890-F7E812AE79FC}" destId="{4B64A420-34FC-492C-9391-7E92BE2BDA6C}" srcOrd="2" destOrd="0" presId="urn:microsoft.com/office/officeart/2005/8/layout/orgChart1"/>
    <dgm:cxn modelId="{A93AD381-F560-4AAC-A3B1-D8C2ED7A309B}" type="presParOf" srcId="{D4BBFF5E-DEE5-4CE9-A83C-00B2F7EBD579}" destId="{9508E336-93A8-40B3-8417-857BAF094448}" srcOrd="2" destOrd="0" presId="urn:microsoft.com/office/officeart/2005/8/layout/orgChart1"/>
    <dgm:cxn modelId="{82397493-1077-4315-A07C-91F337E1D0EE}" type="presParOf" srcId="{D4BBFF5E-DEE5-4CE9-A83C-00B2F7EBD579}" destId="{C3E9532D-1586-40AD-8EE7-7E2DAE181C3D}" srcOrd="3" destOrd="0" presId="urn:microsoft.com/office/officeart/2005/8/layout/orgChart1"/>
    <dgm:cxn modelId="{BEE5CF10-7469-44BB-B203-85BBC32FEDCE}" type="presParOf" srcId="{C3E9532D-1586-40AD-8EE7-7E2DAE181C3D}" destId="{7E2E50D5-3604-4080-8B02-F435F966BCC9}" srcOrd="0" destOrd="0" presId="urn:microsoft.com/office/officeart/2005/8/layout/orgChart1"/>
    <dgm:cxn modelId="{99462CEE-95E8-4392-8AA0-65E066964A62}" type="presParOf" srcId="{7E2E50D5-3604-4080-8B02-F435F966BCC9}" destId="{913E3CFF-6DA2-4145-8C16-26E7C7437F90}" srcOrd="0" destOrd="0" presId="urn:microsoft.com/office/officeart/2005/8/layout/orgChart1"/>
    <dgm:cxn modelId="{0BF2E046-3A82-400B-9443-0DA01BBB54E2}" type="presParOf" srcId="{7E2E50D5-3604-4080-8B02-F435F966BCC9}" destId="{88EE44DB-C3CA-49DB-A5A6-162B2A84A913}" srcOrd="1" destOrd="0" presId="urn:microsoft.com/office/officeart/2005/8/layout/orgChart1"/>
    <dgm:cxn modelId="{3B58F85C-6033-40EE-8180-B1336DB691E8}" type="presParOf" srcId="{C3E9532D-1586-40AD-8EE7-7E2DAE181C3D}" destId="{496E5ED3-B05C-4D09-A08D-F60092B11DC8}" srcOrd="1" destOrd="0" presId="urn:microsoft.com/office/officeart/2005/8/layout/orgChart1"/>
    <dgm:cxn modelId="{14C40F5A-A9B1-42E0-BD06-792D5A81841A}" type="presParOf" srcId="{C3E9532D-1586-40AD-8EE7-7E2DAE181C3D}" destId="{82DF7304-2FEE-4EE8-93B7-A09DF3E986F0}" srcOrd="2" destOrd="0" presId="urn:microsoft.com/office/officeart/2005/8/layout/orgChart1"/>
    <dgm:cxn modelId="{5BB122B0-21B0-4A94-906A-3049F92C778F}" type="presParOf" srcId="{D4BBFF5E-DEE5-4CE9-A83C-00B2F7EBD579}" destId="{3538E69E-8F57-419C-906D-E53677ACCF0F}" srcOrd="4" destOrd="0" presId="urn:microsoft.com/office/officeart/2005/8/layout/orgChart1"/>
    <dgm:cxn modelId="{000A94C9-4443-4A9D-A5B8-9EFB08036BBE}" type="presParOf" srcId="{D4BBFF5E-DEE5-4CE9-A83C-00B2F7EBD579}" destId="{A5BB9773-AD43-451C-AB33-7701ACCC5A15}" srcOrd="5" destOrd="0" presId="urn:microsoft.com/office/officeart/2005/8/layout/orgChart1"/>
    <dgm:cxn modelId="{D67A049D-35F0-4D19-8684-5D7EC46362ED}" type="presParOf" srcId="{A5BB9773-AD43-451C-AB33-7701ACCC5A15}" destId="{47962756-040A-45EB-9332-E831CD118CFA}" srcOrd="0" destOrd="0" presId="urn:microsoft.com/office/officeart/2005/8/layout/orgChart1"/>
    <dgm:cxn modelId="{BC4D7D1D-C46D-43EF-8F28-CC1375437E1C}" type="presParOf" srcId="{47962756-040A-45EB-9332-E831CD118CFA}" destId="{20E8093F-61AF-4E27-978D-C2B7627C9374}" srcOrd="0" destOrd="0" presId="urn:microsoft.com/office/officeart/2005/8/layout/orgChart1"/>
    <dgm:cxn modelId="{EDDF655C-0B76-4B09-98C2-C2263D89A400}" type="presParOf" srcId="{47962756-040A-45EB-9332-E831CD118CFA}" destId="{48C640DA-26DC-45AE-8F35-81EDEDAA9ED5}" srcOrd="1" destOrd="0" presId="urn:microsoft.com/office/officeart/2005/8/layout/orgChart1"/>
    <dgm:cxn modelId="{D25E0642-3D8C-4281-802A-207E8291CDDD}" type="presParOf" srcId="{A5BB9773-AD43-451C-AB33-7701ACCC5A15}" destId="{5615A261-6FB9-4F68-8845-19C258483AE9}" srcOrd="1" destOrd="0" presId="urn:microsoft.com/office/officeart/2005/8/layout/orgChart1"/>
    <dgm:cxn modelId="{AF615FE6-5501-42C6-AB25-CB9A9F79C19C}" type="presParOf" srcId="{A5BB9773-AD43-451C-AB33-7701ACCC5A15}" destId="{D5864186-EE60-4044-B8A0-92B6857B589F}" srcOrd="2" destOrd="0" presId="urn:microsoft.com/office/officeart/2005/8/layout/orgChart1"/>
    <dgm:cxn modelId="{BB380C50-3273-46D8-9371-9FC37CC12A5D}" type="presParOf" srcId="{BCB8A5CE-D988-44F9-9D02-0C3A0AE8921F}" destId="{38D6C1EF-FC96-4ECA-BD00-0522FA1A4BE3}" srcOrd="2" destOrd="0" presId="urn:microsoft.com/office/officeart/2005/8/layout/orgChart1"/>
    <dgm:cxn modelId="{BE72FFA5-4597-4DE9-8CB1-55F5CE37E2FE}" type="presParOf" srcId="{324C4A52-F45A-4CCF-A157-0FC11971F8D1}" destId="{CDD839C0-0AF7-4964-8708-3C81E7EACDDB}"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C39547-BC2F-4DA7-9682-690C26CFF466}" type="doc">
      <dgm:prSet loTypeId="urn:microsoft.com/office/officeart/2011/layout/RadialPictureList" loCatId="officeonline" qsTypeId="urn:microsoft.com/office/officeart/2005/8/quickstyle/simple1" qsCatId="simple" csTypeId="urn:microsoft.com/office/officeart/2005/8/colors/accent1_2" csCatId="accent1" phldr="1"/>
      <dgm:spPr/>
      <dgm:t>
        <a:bodyPr/>
        <a:lstStyle/>
        <a:p>
          <a:endParaRPr lang="en-US"/>
        </a:p>
      </dgm:t>
    </dgm:pt>
    <dgm:pt modelId="{9706E206-EF8D-4299-9257-916AB3366A59}">
      <dgm:prSet phldrT="[Text]"/>
      <dgm:spPr/>
      <dgm:t>
        <a:bodyPr/>
        <a:lstStyle/>
        <a:p>
          <a:r>
            <a:rPr lang="en-US" dirty="0"/>
            <a:t>ETF</a:t>
          </a:r>
        </a:p>
      </dgm:t>
    </dgm:pt>
    <dgm:pt modelId="{D4532DDF-49A8-456F-856C-E969A6A138B4}" type="parTrans" cxnId="{B0C08FAB-7B59-4261-B533-E1991DCC8249}">
      <dgm:prSet/>
      <dgm:spPr/>
      <dgm:t>
        <a:bodyPr/>
        <a:lstStyle/>
        <a:p>
          <a:endParaRPr lang="en-US"/>
        </a:p>
      </dgm:t>
    </dgm:pt>
    <dgm:pt modelId="{4C24B68B-731E-4DD3-AFBD-195ED7C4AE04}" type="sibTrans" cxnId="{B0C08FAB-7B59-4261-B533-E1991DCC8249}">
      <dgm:prSet/>
      <dgm:spPr/>
      <dgm:t>
        <a:bodyPr/>
        <a:lstStyle/>
        <a:p>
          <a:endParaRPr lang="en-US"/>
        </a:p>
      </dgm:t>
    </dgm:pt>
    <dgm:pt modelId="{6A2822E1-EF05-4569-A83C-8FB7B7331708}">
      <dgm:prSet phldrT="[Text]"/>
      <dgm:spPr/>
      <dgm:t>
        <a:bodyPr/>
        <a:lstStyle/>
        <a:p>
          <a:r>
            <a:rPr lang="en-US" dirty="0"/>
            <a:t>Close-end Funds</a:t>
          </a:r>
        </a:p>
      </dgm:t>
    </dgm:pt>
    <dgm:pt modelId="{48BA9CEC-B7E0-4D35-8F52-CE7FE4B36FC7}" type="parTrans" cxnId="{F41FE6F9-F031-4193-8041-6FED6165B857}">
      <dgm:prSet/>
      <dgm:spPr/>
      <dgm:t>
        <a:bodyPr/>
        <a:lstStyle/>
        <a:p>
          <a:endParaRPr lang="en-US"/>
        </a:p>
      </dgm:t>
    </dgm:pt>
    <dgm:pt modelId="{B3014295-AD74-491D-97D3-EBA6F0CCB47F}" type="sibTrans" cxnId="{F41FE6F9-F031-4193-8041-6FED6165B857}">
      <dgm:prSet/>
      <dgm:spPr/>
      <dgm:t>
        <a:bodyPr/>
        <a:lstStyle/>
        <a:p>
          <a:endParaRPr lang="en-US"/>
        </a:p>
      </dgm:t>
    </dgm:pt>
    <dgm:pt modelId="{7ED7F62F-96CA-474C-AD04-01ADCF544E02}">
      <dgm:prSet phldrT="[Text]"/>
      <dgm:spPr/>
      <dgm:t>
        <a:bodyPr/>
        <a:lstStyle/>
        <a:p>
          <a:r>
            <a:rPr lang="en-US" dirty="0"/>
            <a:t>Open-end Funds</a:t>
          </a:r>
        </a:p>
      </dgm:t>
    </dgm:pt>
    <dgm:pt modelId="{EC213D5D-83A8-4C54-B8E4-348A75A954C1}" type="parTrans" cxnId="{3E065B99-BA2B-4235-8267-3BEC2CB9CC8F}">
      <dgm:prSet/>
      <dgm:spPr/>
      <dgm:t>
        <a:bodyPr/>
        <a:lstStyle/>
        <a:p>
          <a:endParaRPr lang="en-US"/>
        </a:p>
      </dgm:t>
    </dgm:pt>
    <dgm:pt modelId="{FD5B5EA5-E070-4C6C-828E-12BDE1880C87}" type="sibTrans" cxnId="{3E065B99-BA2B-4235-8267-3BEC2CB9CC8F}">
      <dgm:prSet/>
      <dgm:spPr/>
      <dgm:t>
        <a:bodyPr/>
        <a:lstStyle/>
        <a:p>
          <a:endParaRPr lang="en-US"/>
        </a:p>
      </dgm:t>
    </dgm:pt>
    <dgm:pt modelId="{25BE91DD-2CB9-4810-A4E6-5513AE3A5C8A}">
      <dgm:prSet phldrT="[Text]"/>
      <dgm:spPr/>
      <dgm:t>
        <a:bodyPr/>
        <a:lstStyle/>
        <a:p>
          <a:r>
            <a:rPr lang="en-US" dirty="0"/>
            <a:t>Index Funds</a:t>
          </a:r>
        </a:p>
      </dgm:t>
    </dgm:pt>
    <dgm:pt modelId="{B4D49A00-115C-4FAB-A0E8-C6C92029DF37}" type="parTrans" cxnId="{0E0DE98D-B9DE-44BE-97C9-DE4E486DF562}">
      <dgm:prSet/>
      <dgm:spPr/>
      <dgm:t>
        <a:bodyPr/>
        <a:lstStyle/>
        <a:p>
          <a:endParaRPr lang="en-US"/>
        </a:p>
      </dgm:t>
    </dgm:pt>
    <dgm:pt modelId="{54B9D15A-B907-42EA-92FB-0AB7F3F11D39}" type="sibTrans" cxnId="{0E0DE98D-B9DE-44BE-97C9-DE4E486DF562}">
      <dgm:prSet/>
      <dgm:spPr/>
      <dgm:t>
        <a:bodyPr/>
        <a:lstStyle/>
        <a:p>
          <a:endParaRPr lang="en-US"/>
        </a:p>
      </dgm:t>
    </dgm:pt>
    <dgm:pt modelId="{903118EC-33E1-4534-8A75-A065D446393F}" type="pres">
      <dgm:prSet presAssocID="{9FC39547-BC2F-4DA7-9682-690C26CFF466}" presName="Name0" presStyleCnt="0">
        <dgm:presLayoutVars>
          <dgm:chMax val="1"/>
          <dgm:chPref val="1"/>
          <dgm:dir/>
          <dgm:resizeHandles/>
        </dgm:presLayoutVars>
      </dgm:prSet>
      <dgm:spPr/>
    </dgm:pt>
    <dgm:pt modelId="{9BCFB85C-6C1C-40D5-BCBE-D1EFA976D55C}" type="pres">
      <dgm:prSet presAssocID="{9706E206-EF8D-4299-9257-916AB3366A59}" presName="Parent" presStyleLbl="node1" presStyleIdx="0" presStyleCnt="2">
        <dgm:presLayoutVars>
          <dgm:chMax val="4"/>
          <dgm:chPref val="3"/>
        </dgm:presLayoutVars>
      </dgm:prSet>
      <dgm:spPr/>
    </dgm:pt>
    <dgm:pt modelId="{0B5F3CD6-DEDE-4767-96B9-785B47E14A5C}" type="pres">
      <dgm:prSet presAssocID="{6A2822E1-EF05-4569-A83C-8FB7B7331708}" presName="Accent" presStyleLbl="node1" presStyleIdx="1" presStyleCnt="2"/>
      <dgm:spPr/>
    </dgm:pt>
    <dgm:pt modelId="{D65A84C8-A63E-4F41-BCF6-BB96EFF5AEB8}" type="pres">
      <dgm:prSet presAssocID="{6A2822E1-EF05-4569-A83C-8FB7B7331708}" presName="Image1"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pt>
    <dgm:pt modelId="{0580135D-48C5-4BF8-A0BB-360421A5F111}" type="pres">
      <dgm:prSet presAssocID="{6A2822E1-EF05-4569-A83C-8FB7B7331708}" presName="Child1" presStyleLbl="revTx" presStyleIdx="0" presStyleCnt="3">
        <dgm:presLayoutVars>
          <dgm:chMax val="0"/>
          <dgm:chPref val="0"/>
          <dgm:bulletEnabled val="1"/>
        </dgm:presLayoutVars>
      </dgm:prSet>
      <dgm:spPr/>
    </dgm:pt>
    <dgm:pt modelId="{03592DE6-A264-4C5A-9EAC-45484430088E}" type="pres">
      <dgm:prSet presAssocID="{7ED7F62F-96CA-474C-AD04-01ADCF544E02}" presName="Image2" presStyleCnt="0"/>
      <dgm:spPr/>
    </dgm:pt>
    <dgm:pt modelId="{0B76797F-4395-413A-86EF-A2EE4456AA3B}" type="pres">
      <dgm:prSet presAssocID="{7ED7F62F-96CA-474C-AD04-01ADCF544E02}" presName="Imag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28000" r="-28000"/>
          </a:stretch>
        </a:blipFill>
      </dgm:spPr>
    </dgm:pt>
    <dgm:pt modelId="{0B998BC4-B42A-4FCB-B2D8-671001E79824}" type="pres">
      <dgm:prSet presAssocID="{7ED7F62F-96CA-474C-AD04-01ADCF544E02}" presName="Child2" presStyleLbl="revTx" presStyleIdx="1" presStyleCnt="3">
        <dgm:presLayoutVars>
          <dgm:chMax val="0"/>
          <dgm:chPref val="0"/>
          <dgm:bulletEnabled val="1"/>
        </dgm:presLayoutVars>
      </dgm:prSet>
      <dgm:spPr/>
    </dgm:pt>
    <dgm:pt modelId="{5E4BAB4A-5C96-43D8-9E60-9004E2D7578B}" type="pres">
      <dgm:prSet presAssocID="{25BE91DD-2CB9-4810-A4E6-5513AE3A5C8A}" presName="Image3" presStyleCnt="0"/>
      <dgm:spPr/>
    </dgm:pt>
    <dgm:pt modelId="{75ACFE0A-47AA-436F-8E05-C6D179507F85}" type="pres">
      <dgm:prSet presAssocID="{25BE91DD-2CB9-4810-A4E6-5513AE3A5C8A}" presName="Image"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18000" r="-18000"/>
          </a:stretch>
        </a:blipFill>
      </dgm:spPr>
    </dgm:pt>
    <dgm:pt modelId="{C56ACB91-6BB0-4A64-B16A-DA827DAC38DB}" type="pres">
      <dgm:prSet presAssocID="{25BE91DD-2CB9-4810-A4E6-5513AE3A5C8A}" presName="Child3" presStyleLbl="revTx" presStyleIdx="2" presStyleCnt="3">
        <dgm:presLayoutVars>
          <dgm:chMax val="0"/>
          <dgm:chPref val="0"/>
          <dgm:bulletEnabled val="1"/>
        </dgm:presLayoutVars>
      </dgm:prSet>
      <dgm:spPr/>
    </dgm:pt>
  </dgm:ptLst>
  <dgm:cxnLst>
    <dgm:cxn modelId="{BA41A80A-C447-43A1-AB8A-C77A7749F10B}" type="presOf" srcId="{6A2822E1-EF05-4569-A83C-8FB7B7331708}" destId="{0580135D-48C5-4BF8-A0BB-360421A5F111}" srcOrd="0" destOrd="0" presId="urn:microsoft.com/office/officeart/2011/layout/RadialPictureList"/>
    <dgm:cxn modelId="{B4FEB61C-3B45-4BF3-8BCB-4608DA1BF5D4}" type="presOf" srcId="{25BE91DD-2CB9-4810-A4E6-5513AE3A5C8A}" destId="{C56ACB91-6BB0-4A64-B16A-DA827DAC38DB}" srcOrd="0" destOrd="0" presId="urn:microsoft.com/office/officeart/2011/layout/RadialPictureList"/>
    <dgm:cxn modelId="{303A5F22-237C-4BD8-BEA3-1AC6A1D1A50C}" type="presOf" srcId="{9706E206-EF8D-4299-9257-916AB3366A59}" destId="{9BCFB85C-6C1C-40D5-BCBE-D1EFA976D55C}" srcOrd="0" destOrd="0" presId="urn:microsoft.com/office/officeart/2011/layout/RadialPictureList"/>
    <dgm:cxn modelId="{21C2C36E-3F71-498F-97CF-85B1EEF4C9FA}" type="presOf" srcId="{7ED7F62F-96CA-474C-AD04-01ADCF544E02}" destId="{0B998BC4-B42A-4FCB-B2D8-671001E79824}" srcOrd="0" destOrd="0" presId="urn:microsoft.com/office/officeart/2011/layout/RadialPictureList"/>
    <dgm:cxn modelId="{0E0DE98D-B9DE-44BE-97C9-DE4E486DF562}" srcId="{9706E206-EF8D-4299-9257-916AB3366A59}" destId="{25BE91DD-2CB9-4810-A4E6-5513AE3A5C8A}" srcOrd="2" destOrd="0" parTransId="{B4D49A00-115C-4FAB-A0E8-C6C92029DF37}" sibTransId="{54B9D15A-B907-42EA-92FB-0AB7F3F11D39}"/>
    <dgm:cxn modelId="{3E065B99-BA2B-4235-8267-3BEC2CB9CC8F}" srcId="{9706E206-EF8D-4299-9257-916AB3366A59}" destId="{7ED7F62F-96CA-474C-AD04-01ADCF544E02}" srcOrd="1" destOrd="0" parTransId="{EC213D5D-83A8-4C54-B8E4-348A75A954C1}" sibTransId="{FD5B5EA5-E070-4C6C-828E-12BDE1880C87}"/>
    <dgm:cxn modelId="{B0C08FAB-7B59-4261-B533-E1991DCC8249}" srcId="{9FC39547-BC2F-4DA7-9682-690C26CFF466}" destId="{9706E206-EF8D-4299-9257-916AB3366A59}" srcOrd="0" destOrd="0" parTransId="{D4532DDF-49A8-456F-856C-E969A6A138B4}" sibTransId="{4C24B68B-731E-4DD3-AFBD-195ED7C4AE04}"/>
    <dgm:cxn modelId="{F41FE6F9-F031-4193-8041-6FED6165B857}" srcId="{9706E206-EF8D-4299-9257-916AB3366A59}" destId="{6A2822E1-EF05-4569-A83C-8FB7B7331708}" srcOrd="0" destOrd="0" parTransId="{48BA9CEC-B7E0-4D35-8F52-CE7FE4B36FC7}" sibTransId="{B3014295-AD74-491D-97D3-EBA6F0CCB47F}"/>
    <dgm:cxn modelId="{ED0D0DFE-51E4-4534-A4B5-731DC3E4522D}" type="presOf" srcId="{9FC39547-BC2F-4DA7-9682-690C26CFF466}" destId="{903118EC-33E1-4534-8A75-A065D446393F}" srcOrd="0" destOrd="0" presId="urn:microsoft.com/office/officeart/2011/layout/RadialPictureList"/>
    <dgm:cxn modelId="{61BBC9DC-8EF6-4A06-858F-80C736C73F35}" type="presParOf" srcId="{903118EC-33E1-4534-8A75-A065D446393F}" destId="{9BCFB85C-6C1C-40D5-BCBE-D1EFA976D55C}" srcOrd="0" destOrd="0" presId="urn:microsoft.com/office/officeart/2011/layout/RadialPictureList"/>
    <dgm:cxn modelId="{B518D335-DC7F-4A8C-8146-DC3CDA36AE0E}" type="presParOf" srcId="{903118EC-33E1-4534-8A75-A065D446393F}" destId="{0B5F3CD6-DEDE-4767-96B9-785B47E14A5C}" srcOrd="1" destOrd="0" presId="urn:microsoft.com/office/officeart/2011/layout/RadialPictureList"/>
    <dgm:cxn modelId="{9B991232-116D-4444-9D1A-B094DE2A8F4F}" type="presParOf" srcId="{903118EC-33E1-4534-8A75-A065D446393F}" destId="{D65A84C8-A63E-4F41-BCF6-BB96EFF5AEB8}" srcOrd="2" destOrd="0" presId="urn:microsoft.com/office/officeart/2011/layout/RadialPictureList"/>
    <dgm:cxn modelId="{F6ABE100-6F4D-4E70-AA2A-66D0C8162DDA}" type="presParOf" srcId="{903118EC-33E1-4534-8A75-A065D446393F}" destId="{0580135D-48C5-4BF8-A0BB-360421A5F111}" srcOrd="3" destOrd="0" presId="urn:microsoft.com/office/officeart/2011/layout/RadialPictureList"/>
    <dgm:cxn modelId="{558D40AF-1A4A-43ED-8EAF-BF197461614E}" type="presParOf" srcId="{903118EC-33E1-4534-8A75-A065D446393F}" destId="{03592DE6-A264-4C5A-9EAC-45484430088E}" srcOrd="4" destOrd="0" presId="urn:microsoft.com/office/officeart/2011/layout/RadialPictureList"/>
    <dgm:cxn modelId="{6B5AD99A-DB22-4C84-9D75-F7E013335834}" type="presParOf" srcId="{03592DE6-A264-4C5A-9EAC-45484430088E}" destId="{0B76797F-4395-413A-86EF-A2EE4456AA3B}" srcOrd="0" destOrd="0" presId="urn:microsoft.com/office/officeart/2011/layout/RadialPictureList"/>
    <dgm:cxn modelId="{C4CF42B4-5502-4A06-BF74-14A048CABE4C}" type="presParOf" srcId="{903118EC-33E1-4534-8A75-A065D446393F}" destId="{0B998BC4-B42A-4FCB-B2D8-671001E79824}" srcOrd="5" destOrd="0" presId="urn:microsoft.com/office/officeart/2011/layout/RadialPictureList"/>
    <dgm:cxn modelId="{4A4ADFE9-2074-4449-BA2C-8AE3BFC43859}" type="presParOf" srcId="{903118EC-33E1-4534-8A75-A065D446393F}" destId="{5E4BAB4A-5C96-43D8-9E60-9004E2D7578B}" srcOrd="6" destOrd="0" presId="urn:microsoft.com/office/officeart/2011/layout/RadialPictureList"/>
    <dgm:cxn modelId="{6E76E51F-A115-4AD4-AE57-210BC0BDA83E}" type="presParOf" srcId="{5E4BAB4A-5C96-43D8-9E60-9004E2D7578B}" destId="{75ACFE0A-47AA-436F-8E05-C6D179507F85}" srcOrd="0" destOrd="0" presId="urn:microsoft.com/office/officeart/2011/layout/RadialPictureList"/>
    <dgm:cxn modelId="{EAC6A261-B2CF-4ECF-B21A-99EB3F46B845}" type="presParOf" srcId="{903118EC-33E1-4534-8A75-A065D446393F}" destId="{C56ACB91-6BB0-4A64-B16A-DA827DAC38DB}" srcOrd="7" destOrd="0" presId="urn:microsoft.com/office/officeart/2011/layout/RadialPictur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38E69E-8F57-419C-906D-E53677ACCF0F}">
      <dsp:nvSpPr>
        <dsp:cNvPr id="0" name=""/>
        <dsp:cNvSpPr/>
      </dsp:nvSpPr>
      <dsp:spPr>
        <a:xfrm>
          <a:off x="4350011" y="1863806"/>
          <a:ext cx="572993" cy="2841545"/>
        </a:xfrm>
        <a:custGeom>
          <a:avLst/>
          <a:gdLst/>
          <a:ahLst/>
          <a:cxnLst/>
          <a:rect l="0" t="0" r="0" b="0"/>
          <a:pathLst>
            <a:path>
              <a:moveTo>
                <a:pt x="0" y="0"/>
              </a:moveTo>
              <a:lnTo>
                <a:pt x="0" y="2841545"/>
              </a:lnTo>
              <a:lnTo>
                <a:pt x="572993" y="2841545"/>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08E336-93A8-40B3-8417-857BAF094448}">
      <dsp:nvSpPr>
        <dsp:cNvPr id="0" name=""/>
        <dsp:cNvSpPr/>
      </dsp:nvSpPr>
      <dsp:spPr>
        <a:xfrm>
          <a:off x="4350011" y="1863806"/>
          <a:ext cx="572993" cy="1747492"/>
        </a:xfrm>
        <a:custGeom>
          <a:avLst/>
          <a:gdLst/>
          <a:ahLst/>
          <a:cxnLst/>
          <a:rect l="0" t="0" r="0" b="0"/>
          <a:pathLst>
            <a:path>
              <a:moveTo>
                <a:pt x="0" y="0"/>
              </a:moveTo>
              <a:lnTo>
                <a:pt x="0" y="1747492"/>
              </a:lnTo>
              <a:lnTo>
                <a:pt x="572993" y="1747492"/>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FBF8BD-0CB8-4BC1-AC97-84554451CCDF}">
      <dsp:nvSpPr>
        <dsp:cNvPr id="0" name=""/>
        <dsp:cNvSpPr/>
      </dsp:nvSpPr>
      <dsp:spPr>
        <a:xfrm>
          <a:off x="4350011" y="1863806"/>
          <a:ext cx="572993" cy="661595"/>
        </a:xfrm>
        <a:custGeom>
          <a:avLst/>
          <a:gdLst/>
          <a:ahLst/>
          <a:cxnLst/>
          <a:rect l="0" t="0" r="0" b="0"/>
          <a:pathLst>
            <a:path>
              <a:moveTo>
                <a:pt x="0" y="0"/>
              </a:moveTo>
              <a:lnTo>
                <a:pt x="0" y="661595"/>
              </a:lnTo>
              <a:lnTo>
                <a:pt x="572993" y="661595"/>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367E92-86C4-4800-890D-E420390834F5}">
      <dsp:nvSpPr>
        <dsp:cNvPr id="0" name=""/>
        <dsp:cNvSpPr/>
      </dsp:nvSpPr>
      <dsp:spPr>
        <a:xfrm>
          <a:off x="3896399" y="949778"/>
          <a:ext cx="1981593" cy="270346"/>
        </a:xfrm>
        <a:custGeom>
          <a:avLst/>
          <a:gdLst/>
          <a:ahLst/>
          <a:cxnLst/>
          <a:rect l="0" t="0" r="0" b="0"/>
          <a:pathLst>
            <a:path>
              <a:moveTo>
                <a:pt x="0" y="0"/>
              </a:moveTo>
              <a:lnTo>
                <a:pt x="0" y="135173"/>
              </a:lnTo>
              <a:lnTo>
                <a:pt x="1981593" y="135173"/>
              </a:lnTo>
              <a:lnTo>
                <a:pt x="1981593" y="270346"/>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1B82673-0E19-4F1C-8107-E91815F265D3}">
      <dsp:nvSpPr>
        <dsp:cNvPr id="0" name=""/>
        <dsp:cNvSpPr/>
      </dsp:nvSpPr>
      <dsp:spPr>
        <a:xfrm>
          <a:off x="374113" y="1863806"/>
          <a:ext cx="553926" cy="2976853"/>
        </a:xfrm>
        <a:custGeom>
          <a:avLst/>
          <a:gdLst/>
          <a:ahLst/>
          <a:cxnLst/>
          <a:rect l="0" t="0" r="0" b="0"/>
          <a:pathLst>
            <a:path>
              <a:moveTo>
                <a:pt x="0" y="0"/>
              </a:moveTo>
              <a:lnTo>
                <a:pt x="0" y="2976853"/>
              </a:lnTo>
              <a:lnTo>
                <a:pt x="553926" y="2976853"/>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4234D43-8AFE-4899-8968-6B6FFF0F865E}">
      <dsp:nvSpPr>
        <dsp:cNvPr id="0" name=""/>
        <dsp:cNvSpPr/>
      </dsp:nvSpPr>
      <dsp:spPr>
        <a:xfrm>
          <a:off x="374113" y="1863806"/>
          <a:ext cx="553926" cy="2162689"/>
        </a:xfrm>
        <a:custGeom>
          <a:avLst/>
          <a:gdLst/>
          <a:ahLst/>
          <a:cxnLst/>
          <a:rect l="0" t="0" r="0" b="0"/>
          <a:pathLst>
            <a:path>
              <a:moveTo>
                <a:pt x="0" y="0"/>
              </a:moveTo>
              <a:lnTo>
                <a:pt x="0" y="2162689"/>
              </a:lnTo>
              <a:lnTo>
                <a:pt x="553926" y="2162689"/>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1D73D6F-BEA7-41D9-8C05-899A4CE0C46F}">
      <dsp:nvSpPr>
        <dsp:cNvPr id="0" name=""/>
        <dsp:cNvSpPr/>
      </dsp:nvSpPr>
      <dsp:spPr>
        <a:xfrm>
          <a:off x="374113" y="1863806"/>
          <a:ext cx="553926" cy="1348525"/>
        </a:xfrm>
        <a:custGeom>
          <a:avLst/>
          <a:gdLst/>
          <a:ahLst/>
          <a:cxnLst/>
          <a:rect l="0" t="0" r="0" b="0"/>
          <a:pathLst>
            <a:path>
              <a:moveTo>
                <a:pt x="0" y="0"/>
              </a:moveTo>
              <a:lnTo>
                <a:pt x="0" y="1348525"/>
              </a:lnTo>
              <a:lnTo>
                <a:pt x="553926" y="1348525"/>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814A1D3-FFD9-4713-A717-84A4EA0F8F7D}">
      <dsp:nvSpPr>
        <dsp:cNvPr id="0" name=""/>
        <dsp:cNvSpPr/>
      </dsp:nvSpPr>
      <dsp:spPr>
        <a:xfrm>
          <a:off x="374113" y="1863806"/>
          <a:ext cx="553926" cy="538307"/>
        </a:xfrm>
        <a:custGeom>
          <a:avLst/>
          <a:gdLst/>
          <a:ahLst/>
          <a:cxnLst/>
          <a:rect l="0" t="0" r="0" b="0"/>
          <a:pathLst>
            <a:path>
              <a:moveTo>
                <a:pt x="0" y="0"/>
              </a:moveTo>
              <a:lnTo>
                <a:pt x="0" y="538307"/>
              </a:lnTo>
              <a:lnTo>
                <a:pt x="553926" y="538307"/>
              </a:lnTo>
            </a:path>
          </a:pathLst>
        </a:custGeom>
        <a:noFill/>
        <a:ln w="1905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06D3122-7921-4829-8E05-711DFD0E20AF}">
      <dsp:nvSpPr>
        <dsp:cNvPr id="0" name=""/>
        <dsp:cNvSpPr/>
      </dsp:nvSpPr>
      <dsp:spPr>
        <a:xfrm>
          <a:off x="1851249" y="949778"/>
          <a:ext cx="2045150" cy="270346"/>
        </a:xfrm>
        <a:custGeom>
          <a:avLst/>
          <a:gdLst/>
          <a:ahLst/>
          <a:cxnLst/>
          <a:rect l="0" t="0" r="0" b="0"/>
          <a:pathLst>
            <a:path>
              <a:moveTo>
                <a:pt x="2045150" y="0"/>
              </a:moveTo>
              <a:lnTo>
                <a:pt x="2045150" y="135173"/>
              </a:lnTo>
              <a:lnTo>
                <a:pt x="0" y="135173"/>
              </a:lnTo>
              <a:lnTo>
                <a:pt x="0" y="270346"/>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7B3E25-BA8F-4795-B6D0-6960469CD281}">
      <dsp:nvSpPr>
        <dsp:cNvPr id="0" name=""/>
        <dsp:cNvSpPr/>
      </dsp:nvSpPr>
      <dsp:spPr>
        <a:xfrm>
          <a:off x="1816136" y="306096"/>
          <a:ext cx="4160526" cy="643681"/>
        </a:xfrm>
        <a:prstGeom prst="rect">
          <a:avLst/>
        </a:prstGeom>
        <a:solidFill>
          <a:schemeClr val="accent1"/>
        </a:solidFill>
        <a:ln w="25400" cap="flat" cmpd="sng" algn="ctr">
          <a:solidFill>
            <a:schemeClr val="lt1"/>
          </a:solidFill>
          <a:prstDash val="solid"/>
        </a:ln>
        <a:effectLst>
          <a:outerShdw blurRad="38100" dist="25400" dir="5400000" rotWithShape="0">
            <a:srgbClr val="000000">
              <a:alpha val="40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Financial System Overview (2)</a:t>
          </a:r>
        </a:p>
      </dsp:txBody>
      <dsp:txXfrm>
        <a:off x="1816136" y="306096"/>
        <a:ext cx="4160526" cy="643681"/>
      </dsp:txXfrm>
    </dsp:sp>
    <dsp:sp modelId="{CF7A6C0C-74A2-4697-80F3-459D235103BB}">
      <dsp:nvSpPr>
        <dsp:cNvPr id="0" name=""/>
        <dsp:cNvSpPr/>
      </dsp:nvSpPr>
      <dsp:spPr>
        <a:xfrm>
          <a:off x="4829" y="1220124"/>
          <a:ext cx="3692840" cy="643681"/>
        </a:xfrm>
        <a:prstGeom prst="rect">
          <a:avLst/>
        </a:prstGeom>
        <a:solidFill>
          <a:schemeClr val="accent1"/>
        </a:solidFill>
        <a:ln w="25400" cap="flat" cmpd="sng" algn="ctr">
          <a:solidFill>
            <a:schemeClr val="lt1"/>
          </a:solidFill>
          <a:prstDash val="solid"/>
        </a:ln>
        <a:effectLst>
          <a:outerShdw blurRad="38100" dist="25400" dir="5400000" rotWithShape="0">
            <a:srgbClr val="000000">
              <a:alpha val="40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Financial Markets</a:t>
          </a:r>
        </a:p>
      </dsp:txBody>
      <dsp:txXfrm>
        <a:off x="4829" y="1220124"/>
        <a:ext cx="3692840" cy="643681"/>
      </dsp:txXfrm>
    </dsp:sp>
    <dsp:sp modelId="{E4E3309F-268C-4D71-87B6-8EE7E746AD0B}">
      <dsp:nvSpPr>
        <dsp:cNvPr id="0" name=""/>
        <dsp:cNvSpPr/>
      </dsp:nvSpPr>
      <dsp:spPr>
        <a:xfrm>
          <a:off x="928039" y="2134152"/>
          <a:ext cx="2648080" cy="535922"/>
        </a:xfrm>
        <a:prstGeom prst="rect">
          <a:avLst/>
        </a:prstGeom>
        <a:solidFill>
          <a:schemeClr val="accent1"/>
        </a:solidFill>
        <a:ln w="25400" cap="flat" cmpd="sng" algn="ctr">
          <a:solidFill>
            <a:schemeClr val="lt1"/>
          </a:solidFill>
          <a:prstDash val="solid"/>
        </a:ln>
        <a:effectLst>
          <a:outerShdw blurRad="38100" dist="25400" dir="5400000" rotWithShape="0">
            <a:srgbClr val="000000">
              <a:alpha val="40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Bond Market (3,5,12)</a:t>
          </a:r>
        </a:p>
      </dsp:txBody>
      <dsp:txXfrm>
        <a:off x="928039" y="2134152"/>
        <a:ext cx="2648080" cy="535922"/>
      </dsp:txXfrm>
    </dsp:sp>
    <dsp:sp modelId="{43D79A57-7CEC-430B-99B0-71D254D28F0F}">
      <dsp:nvSpPr>
        <dsp:cNvPr id="0" name=""/>
        <dsp:cNvSpPr/>
      </dsp:nvSpPr>
      <dsp:spPr>
        <a:xfrm>
          <a:off x="928039" y="2940421"/>
          <a:ext cx="2678127" cy="543820"/>
        </a:xfrm>
        <a:prstGeom prst="rect">
          <a:avLst/>
        </a:prstGeom>
        <a:solidFill>
          <a:schemeClr val="accent1"/>
        </a:solidFill>
        <a:ln w="25400" cap="flat" cmpd="sng" algn="ctr">
          <a:solidFill>
            <a:schemeClr val="lt1"/>
          </a:solidFill>
          <a:prstDash val="solid"/>
        </a:ln>
        <a:effectLst>
          <a:outerShdw blurRad="38100" dist="25400" dir="5400000" rotWithShape="0">
            <a:srgbClr val="000000">
              <a:alpha val="40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Stock Market (13,6)</a:t>
          </a:r>
        </a:p>
      </dsp:txBody>
      <dsp:txXfrm>
        <a:off x="928039" y="2940421"/>
        <a:ext cx="2678127" cy="543820"/>
      </dsp:txXfrm>
    </dsp:sp>
    <dsp:sp modelId="{CECA9B9B-C008-4D5E-94A2-1C2919922015}">
      <dsp:nvSpPr>
        <dsp:cNvPr id="0" name=""/>
        <dsp:cNvSpPr/>
      </dsp:nvSpPr>
      <dsp:spPr>
        <a:xfrm>
          <a:off x="928039" y="3754588"/>
          <a:ext cx="2685658" cy="543814"/>
        </a:xfrm>
        <a:prstGeom prst="rect">
          <a:avLst/>
        </a:prstGeom>
        <a:solidFill>
          <a:schemeClr val="accent1"/>
        </a:solidFill>
        <a:ln w="25400" cap="flat" cmpd="sng" algn="ctr">
          <a:solidFill>
            <a:schemeClr val="lt1"/>
          </a:solidFill>
          <a:prstDash val="solid"/>
        </a:ln>
        <a:effectLst>
          <a:outerShdw blurRad="38100" dist="25400" dir="5400000" rotWithShape="0">
            <a:srgbClr val="000000">
              <a:alpha val="40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Money Market (11)</a:t>
          </a:r>
        </a:p>
      </dsp:txBody>
      <dsp:txXfrm>
        <a:off x="928039" y="3754588"/>
        <a:ext cx="2685658" cy="543814"/>
      </dsp:txXfrm>
    </dsp:sp>
    <dsp:sp modelId="{5157D73C-7E76-4AB9-8416-981C7621888A}">
      <dsp:nvSpPr>
        <dsp:cNvPr id="0" name=""/>
        <dsp:cNvSpPr/>
      </dsp:nvSpPr>
      <dsp:spPr>
        <a:xfrm>
          <a:off x="928039" y="4568749"/>
          <a:ext cx="2678140" cy="543820"/>
        </a:xfrm>
        <a:prstGeom prst="rect">
          <a:avLst/>
        </a:prstGeom>
        <a:solidFill>
          <a:schemeClr val="accent1"/>
        </a:solidFill>
        <a:ln w="25400" cap="flat" cmpd="sng" algn="ctr">
          <a:solidFill>
            <a:schemeClr val="lt1"/>
          </a:solidFill>
          <a:prstDash val="solid"/>
        </a:ln>
        <a:effectLst>
          <a:outerShdw blurRad="38100" dist="25400" dir="5400000" rotWithShape="0">
            <a:srgbClr val="000000">
              <a:alpha val="40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Mortgage Market (14)</a:t>
          </a:r>
        </a:p>
      </dsp:txBody>
      <dsp:txXfrm>
        <a:off x="928039" y="4568749"/>
        <a:ext cx="2678140" cy="543820"/>
      </dsp:txXfrm>
    </dsp:sp>
    <dsp:sp modelId="{AB53A8D1-72AE-4ADD-B21C-1A8119F79543}">
      <dsp:nvSpPr>
        <dsp:cNvPr id="0" name=""/>
        <dsp:cNvSpPr/>
      </dsp:nvSpPr>
      <dsp:spPr>
        <a:xfrm>
          <a:off x="3968015" y="1220124"/>
          <a:ext cx="3819954" cy="643681"/>
        </a:xfrm>
        <a:prstGeom prst="rect">
          <a:avLst/>
        </a:prstGeom>
        <a:solidFill>
          <a:schemeClr val="accent1"/>
        </a:solidFill>
        <a:ln w="25400" cap="flat" cmpd="sng" algn="ctr">
          <a:solidFill>
            <a:schemeClr val="lt1"/>
          </a:solidFill>
          <a:prstDash val="solid"/>
        </a:ln>
        <a:effectLst>
          <a:outerShdw blurRad="38100" dist="25400" dir="5400000" rotWithShape="0">
            <a:srgbClr val="000000">
              <a:alpha val="40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Financial Institutions</a:t>
          </a:r>
        </a:p>
      </dsp:txBody>
      <dsp:txXfrm>
        <a:off x="3968015" y="1220124"/>
        <a:ext cx="3819954" cy="643681"/>
      </dsp:txXfrm>
    </dsp:sp>
    <dsp:sp modelId="{0B2B7975-F0E4-4792-981A-64BB44A9A79B}">
      <dsp:nvSpPr>
        <dsp:cNvPr id="0" name=""/>
        <dsp:cNvSpPr/>
      </dsp:nvSpPr>
      <dsp:spPr>
        <a:xfrm>
          <a:off x="4923004" y="2134152"/>
          <a:ext cx="2673544" cy="782498"/>
        </a:xfrm>
        <a:prstGeom prst="rect">
          <a:avLst/>
        </a:prstGeom>
        <a:solidFill>
          <a:schemeClr val="accent1"/>
        </a:solidFill>
        <a:ln w="25400" cap="flat" cmpd="sng" algn="ctr">
          <a:solidFill>
            <a:schemeClr val="lt1"/>
          </a:solidFill>
          <a:prstDash val="solid"/>
        </a:ln>
        <a:effectLst>
          <a:outerShdw blurRad="38100" dist="25400" dir="5400000" rotWithShape="0">
            <a:srgbClr val="000000">
              <a:alpha val="40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Why Exists (7)</a:t>
          </a:r>
        </a:p>
      </dsp:txBody>
      <dsp:txXfrm>
        <a:off x="4923004" y="2134152"/>
        <a:ext cx="2673544" cy="782498"/>
      </dsp:txXfrm>
    </dsp:sp>
    <dsp:sp modelId="{913E3CFF-6DA2-4145-8C16-26E7C7437F90}">
      <dsp:nvSpPr>
        <dsp:cNvPr id="0" name=""/>
        <dsp:cNvSpPr/>
      </dsp:nvSpPr>
      <dsp:spPr>
        <a:xfrm>
          <a:off x="4923004" y="3186996"/>
          <a:ext cx="2673544" cy="848604"/>
        </a:xfrm>
        <a:prstGeom prst="rect">
          <a:avLst/>
        </a:prstGeom>
        <a:solidFill>
          <a:schemeClr val="accent1"/>
        </a:solidFill>
        <a:ln w="25400" cap="flat" cmpd="sng" algn="ctr">
          <a:solidFill>
            <a:schemeClr val="lt1"/>
          </a:solidFill>
          <a:prstDash val="solid"/>
        </a:ln>
        <a:effectLst>
          <a:outerShdw blurRad="38100" dist="25400" dir="5400000" rotWithShape="0">
            <a:srgbClr val="000000">
              <a:alpha val="40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Banking Industry (19)</a:t>
          </a:r>
        </a:p>
      </dsp:txBody>
      <dsp:txXfrm>
        <a:off x="4923004" y="3186996"/>
        <a:ext cx="2673544" cy="848604"/>
      </dsp:txXfrm>
    </dsp:sp>
    <dsp:sp modelId="{20E8093F-61AF-4E27-978D-C2B7627C9374}">
      <dsp:nvSpPr>
        <dsp:cNvPr id="0" name=""/>
        <dsp:cNvSpPr/>
      </dsp:nvSpPr>
      <dsp:spPr>
        <a:xfrm>
          <a:off x="4923004" y="4305947"/>
          <a:ext cx="3200166" cy="798808"/>
        </a:xfrm>
        <a:prstGeom prst="rect">
          <a:avLst/>
        </a:prstGeom>
        <a:solidFill>
          <a:srgbClr val="00CC00"/>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Mutual Fund Industry(20)</a:t>
          </a:r>
        </a:p>
      </dsp:txBody>
      <dsp:txXfrm>
        <a:off x="4923004" y="4305947"/>
        <a:ext cx="3200166" cy="79880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CFB85C-6C1C-40D5-BCBE-D1EFA976D55C}">
      <dsp:nvSpPr>
        <dsp:cNvPr id="0" name=""/>
        <dsp:cNvSpPr/>
      </dsp:nvSpPr>
      <dsp:spPr>
        <a:xfrm>
          <a:off x="1280143" y="1400327"/>
          <a:ext cx="2482410" cy="2482533"/>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r>
            <a:rPr lang="en-US" sz="6500" kern="1200" dirty="0"/>
            <a:t>ETF</a:t>
          </a:r>
        </a:p>
      </dsp:txBody>
      <dsp:txXfrm>
        <a:off x="1643684" y="1763886"/>
        <a:ext cx="1755328" cy="1755415"/>
      </dsp:txXfrm>
    </dsp:sp>
    <dsp:sp modelId="{0B5F3CD6-DEDE-4767-96B9-785B47E14A5C}">
      <dsp:nvSpPr>
        <dsp:cNvPr id="0" name=""/>
        <dsp:cNvSpPr/>
      </dsp:nvSpPr>
      <dsp:spPr>
        <a:xfrm>
          <a:off x="0" y="20040"/>
          <a:ext cx="5004131" cy="5216503"/>
        </a:xfrm>
        <a:prstGeom prst="blockArc">
          <a:avLst>
            <a:gd name="adj1" fmla="val 17527788"/>
            <a:gd name="adj2" fmla="val 4119114"/>
            <a:gd name="adj3" fmla="val 575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5A84C8-A63E-4F41-BCF6-BB96EFF5AEB8}">
      <dsp:nvSpPr>
        <dsp:cNvPr id="0" name=""/>
        <dsp:cNvSpPr/>
      </dsp:nvSpPr>
      <dsp:spPr>
        <a:xfrm>
          <a:off x="3684678" y="459791"/>
          <a:ext cx="1329836" cy="133020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580135D-48C5-4BF8-A0BB-360421A5F111}">
      <dsp:nvSpPr>
        <dsp:cNvPr id="0" name=""/>
        <dsp:cNvSpPr/>
      </dsp:nvSpPr>
      <dsp:spPr>
        <a:xfrm>
          <a:off x="5115383" y="481179"/>
          <a:ext cx="1780037" cy="12874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l" defTabSz="1422400">
            <a:lnSpc>
              <a:spcPct val="90000"/>
            </a:lnSpc>
            <a:spcBef>
              <a:spcPct val="0"/>
            </a:spcBef>
            <a:spcAft>
              <a:spcPct val="10000"/>
            </a:spcAft>
            <a:buNone/>
          </a:pPr>
          <a:r>
            <a:rPr lang="en-US" sz="3200" kern="1200" dirty="0"/>
            <a:t>Close-end Funds</a:t>
          </a:r>
        </a:p>
      </dsp:txBody>
      <dsp:txXfrm>
        <a:off x="5115383" y="481179"/>
        <a:ext cx="1780037" cy="1287432"/>
      </dsp:txXfrm>
    </dsp:sp>
    <dsp:sp modelId="{0B76797F-4395-413A-86EF-A2EE4456AA3B}">
      <dsp:nvSpPr>
        <dsp:cNvPr id="0" name=""/>
        <dsp:cNvSpPr/>
      </dsp:nvSpPr>
      <dsp:spPr>
        <a:xfrm>
          <a:off x="4198664" y="1973099"/>
          <a:ext cx="1329836" cy="1330208"/>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8000" r="-28000"/>
          </a:stretch>
        </a:blip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B998BC4-B42A-4FCB-B2D8-671001E79824}">
      <dsp:nvSpPr>
        <dsp:cNvPr id="0" name=""/>
        <dsp:cNvSpPr/>
      </dsp:nvSpPr>
      <dsp:spPr>
        <a:xfrm>
          <a:off x="5636786" y="1991878"/>
          <a:ext cx="1780037" cy="12874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l" defTabSz="1422400">
            <a:lnSpc>
              <a:spcPct val="90000"/>
            </a:lnSpc>
            <a:spcBef>
              <a:spcPct val="0"/>
            </a:spcBef>
            <a:spcAft>
              <a:spcPct val="10000"/>
            </a:spcAft>
            <a:buNone/>
          </a:pPr>
          <a:r>
            <a:rPr lang="en-US" sz="3200" kern="1200" dirty="0"/>
            <a:t>Open-end Funds</a:t>
          </a:r>
        </a:p>
      </dsp:txBody>
      <dsp:txXfrm>
        <a:off x="5636786" y="1991878"/>
        <a:ext cx="1780037" cy="1287432"/>
      </dsp:txXfrm>
    </dsp:sp>
    <dsp:sp modelId="{75ACFE0A-47AA-436F-8E05-C6D179507F85}">
      <dsp:nvSpPr>
        <dsp:cNvPr id="0" name=""/>
        <dsp:cNvSpPr/>
      </dsp:nvSpPr>
      <dsp:spPr>
        <a:xfrm>
          <a:off x="3684678" y="3507794"/>
          <a:ext cx="1329836" cy="1330208"/>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8000" r="-18000"/>
          </a:stretch>
        </a:blip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56ACB91-6BB0-4A64-B16A-DA827DAC38DB}">
      <dsp:nvSpPr>
        <dsp:cNvPr id="0" name=""/>
        <dsp:cNvSpPr/>
      </dsp:nvSpPr>
      <dsp:spPr>
        <a:xfrm>
          <a:off x="5115383" y="3534920"/>
          <a:ext cx="1780037" cy="12874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640" tIns="40640" rIns="40640" bIns="40640" numCol="1" spcCol="1270" anchor="ctr" anchorCtr="0">
          <a:noAutofit/>
        </a:bodyPr>
        <a:lstStyle/>
        <a:p>
          <a:pPr marL="0" lvl="0" indent="0" algn="l" defTabSz="1422400">
            <a:lnSpc>
              <a:spcPct val="90000"/>
            </a:lnSpc>
            <a:spcBef>
              <a:spcPct val="0"/>
            </a:spcBef>
            <a:spcAft>
              <a:spcPct val="10000"/>
            </a:spcAft>
            <a:buNone/>
          </a:pPr>
          <a:r>
            <a:rPr lang="en-US" sz="3200" kern="1200" dirty="0"/>
            <a:t>Index Funds</a:t>
          </a:r>
        </a:p>
      </dsp:txBody>
      <dsp:txXfrm>
        <a:off x="5115383" y="3534920"/>
        <a:ext cx="1780037" cy="1287432"/>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RadialPictureList">
  <dgm:title val="Radial Picture List"/>
  <dgm:desc val="Use to show relationships to a central idea. The Level 1 shape contains text and all Level 2 shapes contain a picture with corresponding text. Limited to four Level 2 pictures.  Unused pictures do not appear, but remain available if you switch layouts. Works best with a small amount of Level 2 text."/>
  <dgm:catLst>
    <dgm:cat type="picture" pri="2500"/>
    <dgm:cat type="officeonline" pri="2500"/>
  </dgm:catLst>
  <dgm:samp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ampData>
  <dgm:styleData>
    <dgm:dataModel>
      <dgm:ptLst>
        <dgm:pt modelId="0" type="doc"/>
        <dgm:pt modelId="10">
          <dgm:prSet phldr="1"/>
        </dgm:pt>
        <dgm:pt modelId="11">
          <dgm:prSet phldr="1"/>
        </dgm:pt>
        <dgm:pt modelId="12">
          <dgm:prSet phldr="1"/>
        </dgm:pt>
      </dgm:ptLst>
      <dgm:cxnLst>
        <dgm:cxn modelId="1" srcId="0" destId="10" srcOrd="0" destOrd="0"/>
        <dgm:cxn modelId="2" srcId="10" destId="11" srcOrd="0" destOrd="0"/>
        <dgm:cxn modelId="3" srcId="10" destId="12" srcOrd="1"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Lst>
      <dgm:cxnLst>
        <dgm:cxn modelId="1" srcId="0" destId="10" srcOrd="0" destOrd="0"/>
        <dgm:cxn modelId="2" srcId="10" destId="11" srcOrd="0" destOrd="0"/>
        <dgm:cxn modelId="3" srcId="10" destId="12" srcOrd="1" destOrd="0"/>
        <dgm:cxn modelId="4" srcId="10" destId="13" srcOrd="2" destOrd="0"/>
        <dgm:cxn modelId="5" srcId="10" destId="14" srcOrd="3" destOrd="0"/>
      </dgm:cxnLst>
      <dgm:bg/>
      <dgm:whole/>
    </dgm:dataModel>
  </dgm:clrData>
  <dgm:layoutNode name="Name0">
    <dgm:varLst>
      <dgm:chMax val="1"/>
      <dgm:chPref val="1"/>
      <dgm:dir/>
      <dgm:resizeHandles/>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equ" val="1">
            <dgm:alg type="composite">
              <dgm:param type="ar" val="1.4218"/>
            </dgm:alg>
            <dgm:constrLst>
              <dgm:constr type="primFontSz" for="des" forName="Child1" val="65"/>
              <dgm:constr type="primFontSz" for="des" forName="Parent" val="65"/>
              <dgm:constr type="primFontSz" for="des" forName="Child1" refType="primFontSz" refFor="des" refForName="Parent" op="lte"/>
              <dgm:constr type="l" for="ch" forName="Accent" refType="w" fact="0"/>
              <dgm:constr type="t" for="ch" forName="Accent" refType="h" fact="0"/>
              <dgm:constr type="w" for="ch" forName="Accent" refType="w" fact="0.6747"/>
              <dgm:constr type="h" for="ch" forName="Accent" refType="h"/>
              <dgm:constr type="l" for="ch" forName="Child1" refType="w" fact="0.76"/>
              <dgm:constr type="t" for="ch" forName="Child1" refType="h" fact="0.3739"/>
              <dgm:constr type="w" for="ch" forName="Child1" refType="w" fact="0.24"/>
              <dgm:constr type="h" for="ch" forName="Child1" refType="h" fact="0.255"/>
              <dgm:constr type="l" for="ch" forName="Parent" refType="w" fact="0.1726"/>
              <dgm:constr type="t" for="ch" forName="Parent" refType="h" fact="0.2646"/>
              <dgm:constr type="w" for="ch" forName="Parent" refType="w" fact="0.3347"/>
              <dgm:constr type="h" for="ch" forName="Parent" refType="h" fact="0.4759"/>
              <dgm:constr type="l" for="ch" forName="Image1" refType="w" fact="0.5661"/>
              <dgm:constr type="t" for="ch" forName="Image1" refType="h" fact="0.3744"/>
              <dgm:constr type="w" for="ch" forName="Image1" refType="w" fact="0.1793"/>
              <dgm:constr type="h" for="ch" forName="Image1" refType="h" fact="0.255"/>
            </dgm:constrLst>
          </dgm:if>
          <dgm:if name="Name6" axis="ch ch" ptType="node node" st="1 1" cnt="1 0" func="cnt" op="equ" val="2">
            <dgm:alg type="composite">
              <dgm:param type="ar" val="1.381"/>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 refType="w" fact="0"/>
              <dgm:constr type="t" for="ch" forName="Accent" refType="h" fact="0"/>
              <dgm:constr type="w" for="ch" forName="Accent" refType="w" fact="0.6946"/>
              <dgm:constr type="h" for="ch" forName="Accent" refType="h"/>
              <dgm:constr type="l" for="ch" forName="Parent" refType="w" fact="0.1777"/>
              <dgm:constr type="t" for="ch" forName="Parent" refType="h" fact="0.2646"/>
              <dgm:constr type="w" for="ch" forName="Parent" refType="w" fact="0.3446"/>
              <dgm:constr type="h" for="ch" forName="Parent" refType="h" fact="0.4759"/>
              <dgm:constr type="l" for="ch" forName="Image1" refType="w" fact="0.5531"/>
              <dgm:constr type="t" for="ch" forName="Image1" refType="h" fact="0.1585"/>
              <dgm:constr type="w" for="ch" forName="Image1" refType="w" fact="0.1846"/>
              <dgm:constr type="h" for="ch" forName="Image1" refType="h" fact="0.255"/>
              <dgm:constr type="l" for="ch" forName="Image2" refType="w" fact="0.5531"/>
              <dgm:constr type="t" for="ch" forName="Image2" refType="h" fact="0.5624"/>
              <dgm:constr type="w" for="ch" forName="Image2" refType="w" fact="0.1846"/>
              <dgm:constr type="h" for="ch" forName="Image2" refType="h" fact="0.255"/>
              <dgm:constr type="l" for="ch" forName="Child1" refType="w" fact="0.7529"/>
              <dgm:constr type="t" for="ch" forName="Child1" refType="h" fact="0.1618"/>
              <dgm:constr type="w" for="ch" forName="Child1" refType="w" fact="0.2471"/>
              <dgm:constr type="h" for="ch" forName="Child1" refType="h" fact="0.2468"/>
              <dgm:constr type="l" for="ch" forName="Child2" refType="w" fact="0.7529"/>
              <dgm:constr type="t" for="ch" forName="Child2" refType="h" fact="0.5657"/>
              <dgm:constr type="w" for="ch" forName="Child2" refType="w" fact="0.2471"/>
              <dgm:constr type="h" for="ch" forName="Child2" refType="h" fact="0.2468"/>
            </dgm:constrLst>
          </dgm:if>
          <dgm:if name="Name7" axis="ch ch" ptType="node node" st="1 1" cnt="1 0" func="cnt" op="equ" val="3">
            <dgm:alg type="composite">
              <dgm:param type="ar" val="1.4218"/>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 refType="w" fact="0"/>
              <dgm:constr type="t" for="ch" forName="Accent" refType="h" fact="0"/>
              <dgm:constr type="w" for="ch" forName="Accent" refType="w" fact="0.6747"/>
              <dgm:constr type="h" for="ch" forName="Accent" refType="h"/>
              <dgm:constr type="l" for="ch" forName="Parent" refType="w" fact="0.1726"/>
              <dgm:constr type="t" for="ch" forName="Parent" refType="h" fact="0.2646"/>
              <dgm:constr type="w" for="ch" forName="Parent" refType="w" fact="0.3347"/>
              <dgm:constr type="h" for="ch" forName="Parent" refType="h" fact="0.4759"/>
              <dgm:constr type="l" for="ch" forName="Image1" refType="w" fact="0.4968"/>
              <dgm:constr type="t" for="ch" forName="Image1" refType="h" fact="0.0843"/>
              <dgm:constr type="w" for="ch" forName="Image1" refType="w" fact="0.1793"/>
              <dgm:constr type="h" for="ch" forName="Image1" refType="h" fact="0.255"/>
              <dgm:constr type="l" for="ch" forName="Image2" refType="w" fact="0.5661"/>
              <dgm:constr type="t" for="ch" forName="Image2" refType="h" fact="0.3744"/>
              <dgm:constr type="w" for="ch" forName="Image2" refType="w" fact="0.1793"/>
              <dgm:constr type="h" for="ch" forName="Image2" refType="h" fact="0.255"/>
              <dgm:constr type="l" for="ch" forName="Image3" refType="w" fact="0.4968"/>
              <dgm:constr type="t" for="ch" forName="Image3" refType="h" fact="0.6686"/>
              <dgm:constr type="w" for="ch" forName="Image3" refType="w" fact="0.1793"/>
              <dgm:constr type="h" for="ch" forName="Image3" refType="h" fact="0.255"/>
              <dgm:constr type="l" for="ch" forName="Child1" refType="w" fact="0.6897"/>
              <dgm:constr type="t" for="ch" forName="Child1" refType="h" fact="0.0884"/>
              <dgm:constr type="w" for="ch" forName="Child1" refType="w" fact="0.24"/>
              <dgm:constr type="h" for="ch" forName="Child1" refType="h" fact="0.2468"/>
              <dgm:constr type="l" for="ch" forName="Child2" refType="w" fact="0.76"/>
              <dgm:constr type="t" for="ch" forName="Child2" refType="h" fact="0.378"/>
              <dgm:constr type="w" for="ch" forName="Child2" refType="w" fact="0.24"/>
              <dgm:constr type="h" for="ch" forName="Child2" refType="h" fact="0.2468"/>
              <dgm:constr type="l" for="ch" forName="Child3" refType="w" fact="0.6897"/>
              <dgm:constr type="t" for="ch" forName="Child3" refType="h" fact="0.6738"/>
              <dgm:constr type="w" for="ch" forName="Child3" refType="w" fact="0.24"/>
              <dgm:constr type="h" for="ch" forName="Child3" refType="h" fact="0.2468"/>
            </dgm:constrLst>
          </dgm:if>
          <dgm:else name="Name8">
            <dgm:alg type="composite">
              <dgm:param type="ar" val="1.2852"/>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 refType="w" fact="0"/>
              <dgm:constr type="t" for="ch" forName="Accent" refType="h" fact="0.0361"/>
              <dgm:constr type="w" for="ch" forName="Accent" refType="w" fact="0.6865"/>
              <dgm:constr type="h" for="ch" forName="Accent" refType="h" fact="0.9197"/>
              <dgm:constr type="l" for="ch" forName="Parent" refType="w" fact="0.1756"/>
              <dgm:constr type="t" for="ch" forName="Parent" refType="h" fact="0.2795"/>
              <dgm:constr type="w" for="ch" forName="Parent" refType="w" fact="0.3406"/>
              <dgm:constr type="h" for="ch" forName="Parent" refType="h" fact="0.4377"/>
              <dgm:constr type="l" for="ch" forName="Image1" refType="w" fact="0.425"/>
              <dgm:constr type="t" for="ch" forName="Image1" refType="h" fact="0"/>
              <dgm:constr type="w" for="ch" forName="Image1" refType="w" fact="0.1825"/>
              <dgm:constr type="h" for="ch" forName="Image1" refType="h" fact="0.2345"/>
              <dgm:constr type="l" for="ch" forName="Image2" refType="w" fact="0.5598"/>
              <dgm:constr type="t" for="ch" forName="Image2" refType="h" fact="0.2184"/>
              <dgm:constr type="w" for="ch" forName="Image2" refType="w" fact="0.1825"/>
              <dgm:constr type="h" for="ch" forName="Image2" refType="h" fact="0.2345"/>
              <dgm:constr type="l" for="ch" forName="Image3" refType="w" fact="0.5591"/>
              <dgm:constr type="t" for="ch" forName="Image3" refType="h" fact="0.5395"/>
              <dgm:constr type="w" for="ch" forName="Image3" refType="w" fact="0.1825"/>
              <dgm:constr type="h" for="ch" forName="Image3" refType="h" fact="0.2345"/>
              <dgm:constr type="l" for="ch" forName="Image4" refType="w" fact="0.425"/>
              <dgm:constr type="t" for="ch" forName="Image4" refType="h" fact="0.7655"/>
              <dgm:constr type="w" for="ch" forName="Image4" refType="w" fact="0.1825"/>
              <dgm:constr type="h" for="ch" forName="Image4" refType="h" fact="0.2345"/>
              <dgm:constr type="l" for="ch" forName="Child1" refType="w" fact="0.6214"/>
              <dgm:constr type="t" for="ch" forName="Child1" refType="h" fact="0.003"/>
              <dgm:constr type="w" for="ch" forName="Child1" refType="w" fact="0.2443"/>
              <dgm:constr type="h" for="ch" forName="Child1" refType="h" fact="0.227"/>
              <dgm:constr type="l" for="ch" forName="Child2" refType="w" fact="0.7557"/>
              <dgm:constr type="t" for="ch" forName="Child2" refType="h" fact="0.2225"/>
              <dgm:constr type="w" for="ch" forName="Child2" refType="w" fact="0.2443"/>
              <dgm:constr type="h" for="ch" forName="Child2" refType="h" fact="0.227"/>
              <dgm:constr type="l" for="ch" forName="Child3" refType="w" fact="0.7557"/>
              <dgm:constr type="t" for="ch" forName="Child3" refType="h" fact="0.5433"/>
              <dgm:constr type="w" for="ch" forName="Child3" refType="w" fact="0.2443"/>
              <dgm:constr type="h" for="ch" forName="Child3" refType="h" fact="0.227"/>
              <dgm:constr type="l" for="ch" forName="Child4" refType="w" fact="0.6214"/>
              <dgm:constr type="t" for="ch" forName="Child4" refType="h" fact="0.7703"/>
              <dgm:constr type="w" for="ch" forName="Child4" refType="w" fact="0.2443"/>
              <dgm:constr type="h" for="ch" forName="Child4" refType="h" fact="0.227"/>
            </dgm:constrLst>
          </dgm:else>
        </dgm:choose>
      </dgm:if>
      <dgm:else name="Name9">
        <dgm:choose name="Name10">
          <dgm:if name="Name11" axis="ch ch" ptType="node node" st="1 1" cnt="1 0" func="cnt" op="equ" val="0">
            <dgm:alg type="composite">
              <dgm:param type="ar" val="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2" axis="ch ch" ptType="node node" st="1 1" cnt="1 0" func="cnt" op="equ" val="1">
            <dgm:alg type="composite">
              <dgm:param type="ar" val="1.4218"/>
            </dgm:alg>
            <dgm:constrLst>
              <dgm:constr type="primFontSz" for="des" forName="Child1" val="65"/>
              <dgm:constr type="primFontSz" for="des" forName="Parent" val="65"/>
              <dgm:constr type="primFontSz" for="des" forName="Child1" refType="primFontSz" refFor="des" refForName="Parent" op="lte"/>
              <dgm:constr type="r" for="ch" forName="Accent" refType="w"/>
              <dgm:constr type="t" for="ch" forName="Accent" refType="h" fact="0"/>
              <dgm:constr type="w" for="ch" forName="Accent" refType="w" fact="0.6747"/>
              <dgm:constr type="h" for="ch" forName="Accent" refType="h"/>
              <dgm:constr type="r" for="ch" forName="Child1" refType="w" fact="0.24"/>
              <dgm:constr type="t" for="ch" forName="Child1" refType="h" fact="0.3739"/>
              <dgm:constr type="w" for="ch" forName="Child1" refType="w" fact="0.24"/>
              <dgm:constr type="h" for="ch" forName="Child1" refType="h" fact="0.255"/>
              <dgm:constr type="r" for="ch" forName="Parent" refType="w" fact="0.8274"/>
              <dgm:constr type="t" for="ch" forName="Parent" refType="h" fact="0.2646"/>
              <dgm:constr type="w" for="ch" forName="Parent" refType="w" fact="0.3347"/>
              <dgm:constr type="h" for="ch" forName="Parent" refType="h" fact="0.4759"/>
              <dgm:constr type="r" for="ch" forName="Image1" refType="w" fact="0.4339"/>
              <dgm:constr type="t" for="ch" forName="Image1" refType="h" fact="0.3744"/>
              <dgm:constr type="w" for="ch" forName="Image1" refType="w" fact="0.1793"/>
              <dgm:constr type="h" for="ch" forName="Image1" refType="h" fact="0.255"/>
            </dgm:constrLst>
          </dgm:if>
          <dgm:if name="Name13" axis="ch ch" ptType="node node" st="1 1" cnt="1 0" func="cnt" op="equ" val="2">
            <dgm:alg type="composite">
              <dgm:param type="ar" val="1.381"/>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 refType="w"/>
              <dgm:constr type="t" for="ch" forName="Accent" refType="h" fact="0"/>
              <dgm:constr type="w" for="ch" forName="Accent" refType="w" fact="0.6946"/>
              <dgm:constr type="h" for="ch" forName="Accent" refType="h"/>
              <dgm:constr type="r" for="ch" forName="Parent" refType="w" fact="0.8223"/>
              <dgm:constr type="t" for="ch" forName="Parent" refType="h" fact="0.2646"/>
              <dgm:constr type="w" for="ch" forName="Parent" refType="w" fact="0.3446"/>
              <dgm:constr type="h" for="ch" forName="Parent" refType="h" fact="0.4759"/>
              <dgm:constr type="r" for="ch" forName="Image1" refType="w" fact="0.4469"/>
              <dgm:constr type="t" for="ch" forName="Image1" refType="h" fact="0.1585"/>
              <dgm:constr type="w" for="ch" forName="Image1" refType="w" fact="0.1846"/>
              <dgm:constr type="h" for="ch" forName="Image1" refType="h" fact="0.255"/>
              <dgm:constr type="r" for="ch" forName="Image2" refType="w" fact="0.4469"/>
              <dgm:constr type="t" for="ch" forName="Image2" refType="h" fact="0.5624"/>
              <dgm:constr type="w" for="ch" forName="Image2" refType="w" fact="0.1846"/>
              <dgm:constr type="h" for="ch" forName="Image2" refType="h" fact="0.255"/>
              <dgm:constr type="r" for="ch" forName="Child1" refType="w" fact="0.2471"/>
              <dgm:constr type="t" for="ch" forName="Child1" refType="h" fact="0.1618"/>
              <dgm:constr type="w" for="ch" forName="Child1" refType="w" fact="0.2471"/>
              <dgm:constr type="h" for="ch" forName="Child1" refType="h" fact="0.2468"/>
              <dgm:constr type="r" for="ch" forName="Child2" refType="w" fact="0.2471"/>
              <dgm:constr type="t" for="ch" forName="Child2" refType="h" fact="0.5657"/>
              <dgm:constr type="w" for="ch" forName="Child2" refType="w" fact="0.2471"/>
              <dgm:constr type="h" for="ch" forName="Child2" refType="h" fact="0.2468"/>
            </dgm:constrLst>
          </dgm:if>
          <dgm:if name="Name14" axis="ch ch" ptType="node node" st="1 1" cnt="1 0" func="cnt" op="equ" val="3">
            <dgm:alg type="composite">
              <dgm:param type="ar" val="1.4218"/>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 refType="w"/>
              <dgm:constr type="t" for="ch" forName="Accent" refType="h" fact="0"/>
              <dgm:constr type="w" for="ch" forName="Accent" refType="w" fact="0.6747"/>
              <dgm:constr type="h" for="ch" forName="Accent" refType="h"/>
              <dgm:constr type="r" for="ch" forName="Parent" refType="w" fact="0.8274"/>
              <dgm:constr type="t" for="ch" forName="Parent" refType="h" fact="0.2646"/>
              <dgm:constr type="w" for="ch" forName="Parent" refType="w" fact="0.3347"/>
              <dgm:constr type="h" for="ch" forName="Parent" refType="h" fact="0.4759"/>
              <dgm:constr type="r" for="ch" forName="Image1" refType="w" fact="0.5032"/>
              <dgm:constr type="t" for="ch" forName="Image1" refType="h" fact="0.0843"/>
              <dgm:constr type="w" for="ch" forName="Image1" refType="w" fact="0.1793"/>
              <dgm:constr type="h" for="ch" forName="Image1" refType="h" fact="0.255"/>
              <dgm:constr type="r" for="ch" forName="Image2" refType="w" fact="0.4339"/>
              <dgm:constr type="t" for="ch" forName="Image2" refType="h" fact="0.3744"/>
              <dgm:constr type="w" for="ch" forName="Image2" refType="w" fact="0.1793"/>
              <dgm:constr type="h" for="ch" forName="Image2" refType="h" fact="0.255"/>
              <dgm:constr type="r" for="ch" forName="Image3" refType="w" fact="0.5032"/>
              <dgm:constr type="t" for="ch" forName="Image3" refType="h" fact="0.6686"/>
              <dgm:constr type="w" for="ch" forName="Image3" refType="w" fact="0.1793"/>
              <dgm:constr type="h" for="ch" forName="Image3" refType="h" fact="0.255"/>
              <dgm:constr type="r" for="ch" forName="Child1" refType="w" fact="0.3103"/>
              <dgm:constr type="t" for="ch" forName="Child1" refType="h" fact="0.0884"/>
              <dgm:constr type="w" for="ch" forName="Child1" refType="w" fact="0.24"/>
              <dgm:constr type="h" for="ch" forName="Child1" refType="h" fact="0.2468"/>
              <dgm:constr type="r" for="ch" forName="Child2" refType="w" fact="0.24"/>
              <dgm:constr type="t" for="ch" forName="Child2" refType="h" fact="0.378"/>
              <dgm:constr type="w" for="ch" forName="Child2" refType="w" fact="0.24"/>
              <dgm:constr type="h" for="ch" forName="Child2" refType="h" fact="0.2468"/>
              <dgm:constr type="r" for="ch" forName="Child3" refType="w" fact="0.3103"/>
              <dgm:constr type="t" for="ch" forName="Child3" refType="h" fact="0.6738"/>
              <dgm:constr type="w" for="ch" forName="Child3" refType="w" fact="0.24"/>
              <dgm:constr type="h" for="ch" forName="Child3" refType="h" fact="0.2468"/>
            </dgm:constrLst>
          </dgm:if>
          <dgm:else name="Name15">
            <dgm:alg type="composite">
              <dgm:param type="ar" val="1.2852"/>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 refType="w"/>
              <dgm:constr type="t" for="ch" forName="Accent" refType="h" fact="0.0361"/>
              <dgm:constr type="w" for="ch" forName="Accent" refType="w" fact="0.6865"/>
              <dgm:constr type="h" for="ch" forName="Accent" refType="h" fact="0.9197"/>
              <dgm:constr type="r" for="ch" forName="Parent" refType="w" fact="0.8244"/>
              <dgm:constr type="t" for="ch" forName="Parent" refType="h" fact="0.2795"/>
              <dgm:constr type="w" for="ch" forName="Parent" refType="w" fact="0.3406"/>
              <dgm:constr type="h" for="ch" forName="Parent" refType="h" fact="0.4377"/>
              <dgm:constr type="r" for="ch" forName="Image1" refType="w" fact="0.575"/>
              <dgm:constr type="t" for="ch" forName="Image1" refType="h" fact="0"/>
              <dgm:constr type="w" for="ch" forName="Image1" refType="w" fact="0.1825"/>
              <dgm:constr type="h" for="ch" forName="Image1" refType="h" fact="0.2345"/>
              <dgm:constr type="r" for="ch" forName="Image2" refType="w" fact="0.4402"/>
              <dgm:constr type="t" for="ch" forName="Image2" refType="h" fact="0.2184"/>
              <dgm:constr type="w" for="ch" forName="Image2" refType="w" fact="0.1825"/>
              <dgm:constr type="h" for="ch" forName="Image2" refType="h" fact="0.2345"/>
              <dgm:constr type="r" for="ch" forName="Image3" refType="w" fact="0.4409"/>
              <dgm:constr type="t" for="ch" forName="Image3" refType="h" fact="0.5395"/>
              <dgm:constr type="w" for="ch" forName="Image3" refType="w" fact="0.1825"/>
              <dgm:constr type="h" for="ch" forName="Image3" refType="h" fact="0.2345"/>
              <dgm:constr type="r" for="ch" forName="Image4" refType="w" fact="0.575"/>
              <dgm:constr type="t" for="ch" forName="Image4" refType="h" fact="0.7655"/>
              <dgm:constr type="w" for="ch" forName="Image4" refType="w" fact="0.1825"/>
              <dgm:constr type="h" for="ch" forName="Image4" refType="h" fact="0.2345"/>
              <dgm:constr type="r" for="ch" forName="Child1" refType="w" fact="0.3786"/>
              <dgm:constr type="t" for="ch" forName="Child1" refType="h" fact="0.003"/>
              <dgm:constr type="w" for="ch" forName="Child1" refType="w" fact="0.2443"/>
              <dgm:constr type="h" for="ch" forName="Child1" refType="h" fact="0.227"/>
              <dgm:constr type="r" for="ch" forName="Child2" refType="w" fact="0.2443"/>
              <dgm:constr type="t" for="ch" forName="Child2" refType="h" fact="0.2225"/>
              <dgm:constr type="w" for="ch" forName="Child2" refType="w" fact="0.2443"/>
              <dgm:constr type="h" for="ch" forName="Child2" refType="h" fact="0.227"/>
              <dgm:constr type="r" for="ch" forName="Child3" refType="w" fact="0.2443"/>
              <dgm:constr type="t" for="ch" forName="Child3" refType="h" fact="0.5433"/>
              <dgm:constr type="w" for="ch" forName="Child3" refType="w" fact="0.2443"/>
              <dgm:constr type="h" for="ch" forName="Child3" refType="h" fact="0.227"/>
              <dgm:constr type="r" for="ch" forName="Child4" refType="w" fact="0.3786"/>
              <dgm:constr type="t" for="ch" forName="Child4" refType="h" fact="0.7703"/>
              <dgm:constr type="w" for="ch" forName="Child4" refType="w" fact="0.2443"/>
              <dgm:constr type="h" for="ch" forName="Child4" refType="h" fact="0.227"/>
            </dgm:constrLst>
          </dgm:else>
        </dgm:choose>
      </dgm:else>
    </dgm:choose>
    <dgm:forEach name="wrapper" axis="self" ptType="parTrans">
      <dgm:forEach name="ImageRepeat" axis="self">
        <dgm:layoutNode name="Image" styleLbl="fgImgPlace1">
          <dgm:alg type="sp"/>
          <dgm:shape xmlns:r="http://schemas.openxmlformats.org/officeDocument/2006/relationships" type="ellipse" r:blip="" blipPhldr="1">
            <dgm:adjLst/>
          </dgm:shape>
          <dgm:presOf/>
        </dgm:layoutNode>
      </dgm:forEach>
    </dgm:forEach>
    <dgm:forEach name="Name16" axis="ch" ptType="node" cnt="1">
      <dgm:layoutNode name="Parent" styleLbl="node1">
        <dgm:varLst>
          <dgm:chMax val="4"/>
          <dgm:chPref val="3"/>
        </dgm:varLst>
        <dgm:alg type="tx"/>
        <dgm:shape xmlns:r="http://schemas.openxmlformats.org/officeDocument/2006/relationships" type="ellipse"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7" axis="ch ch" ptType="node node" st="1 1" cnt="1 1">
      <dgm:layoutNode name="Accent" styleLbl="node1">
        <dgm:alg type="sp"/>
        <dgm:choose name="Name18">
          <dgm:if name="Name19" func="var" arg="dir" op="equ" val="norm">
            <dgm:choose name="Name20">
              <dgm:if name="Name21" axis="followSib" ptType="node" func="cnt" op="equ" val="0">
                <dgm:shape xmlns:r="http://schemas.openxmlformats.org/officeDocument/2006/relationships" type="blockArc" r:blip="">
                  <dgm:adjLst>
                    <dgm:adj idx="1" val="-49.0368"/>
                    <dgm:adj idx="2" val="49.4265"/>
                    <dgm:adj idx="3" val="0.0564"/>
                  </dgm:adjLst>
                </dgm:shape>
              </dgm:if>
              <dgm:if name="Name22" axis="followSib" ptType="node" func="cnt" op="equ" val="1">
                <dgm:shape xmlns:r="http://schemas.openxmlformats.org/officeDocument/2006/relationships" type="blockArc" r:blip="">
                  <dgm:adjLst>
                    <dgm:adj idx="1" val="-64.2028"/>
                    <dgm:adj idx="2" val="64.5456"/>
                    <dgm:adj idx="3" val="0.0558"/>
                  </dgm:adjLst>
                </dgm:shape>
              </dgm:if>
              <dgm:if name="Name23" axis="followSib" ptType="node" func="cnt" op="equ" val="2">
                <dgm:shape xmlns:r="http://schemas.openxmlformats.org/officeDocument/2006/relationships" type="blockArc" r:blip="">
                  <dgm:adjLst>
                    <dgm:adj idx="1" val="-67.8702"/>
                    <dgm:adj idx="2" val="68.6519"/>
                    <dgm:adj idx="3" val="0.0575"/>
                  </dgm:adjLst>
                </dgm:shape>
              </dgm:if>
              <dgm:else name="Name24">
                <dgm:shape xmlns:r="http://schemas.openxmlformats.org/officeDocument/2006/relationships" type="blockArc" r:blip="">
                  <dgm:adjLst>
                    <dgm:adj idx="1" val="-84.8426"/>
                    <dgm:adj idx="2" val="84.8009"/>
                    <dgm:adj idx="3" val="0.0524"/>
                  </dgm:adjLst>
                </dgm:shape>
              </dgm:else>
            </dgm:choose>
          </dgm:if>
          <dgm:else name="Name25">
            <dgm:choose name="Name26">
              <dgm:if name="Name27" axis="followSib" ptType="node" func="cnt" op="equ" val="0">
                <dgm:shape xmlns:r="http://schemas.openxmlformats.org/officeDocument/2006/relationships" rot="180" type="blockArc" r:blip="">
                  <dgm:adjLst>
                    <dgm:adj idx="1" val="-49.0368"/>
                    <dgm:adj idx="2" val="49.4265"/>
                    <dgm:adj idx="3" val="0.0564"/>
                  </dgm:adjLst>
                </dgm:shape>
              </dgm:if>
              <dgm:if name="Name28" axis="followSib" ptType="node" func="cnt" op="equ" val="1">
                <dgm:shape xmlns:r="http://schemas.openxmlformats.org/officeDocument/2006/relationships" rot="180" type="blockArc" r:blip="">
                  <dgm:adjLst>
                    <dgm:adj idx="1" val="-64.2028"/>
                    <dgm:adj idx="2" val="64.5456"/>
                    <dgm:adj idx="3" val="0.0558"/>
                  </dgm:adjLst>
                </dgm:shape>
              </dgm:if>
              <dgm:if name="Name29" axis="followSib" ptType="node" func="cnt" op="equ" val="2">
                <dgm:shape xmlns:r="http://schemas.openxmlformats.org/officeDocument/2006/relationships" rot="180" type="blockArc" r:blip="">
                  <dgm:adjLst>
                    <dgm:adj idx="1" val="-67.8702"/>
                    <dgm:adj idx="2" val="68.6519"/>
                    <dgm:adj idx="3" val="0.0575"/>
                  </dgm:adjLst>
                </dgm:shape>
              </dgm:if>
              <dgm:else name="Name30">
                <dgm:shape xmlns:r="http://schemas.openxmlformats.org/officeDocument/2006/relationships" rot="180" type="blockArc" r:blip="">
                  <dgm:adjLst>
                    <dgm:adj idx="1" val="-84.8426"/>
                    <dgm:adj idx="2" val="84.8009"/>
                    <dgm:adj idx="3" val="0.0524"/>
                  </dgm:adjLst>
                </dgm:shape>
              </dgm:else>
            </dgm:choose>
          </dgm:else>
        </dgm:choose>
        <dgm:presOf/>
      </dgm:layoutNode>
      <dgm:layoutNode name="Image1" styleLbl="fgImgPlace1">
        <dgm:alg type="sp"/>
        <dgm:shape xmlns:r="http://schemas.openxmlformats.org/officeDocument/2006/relationships" type="ellipse" r:blip="" blipPhldr="1">
          <dgm:adjLst/>
        </dgm:shape>
        <dgm:presOf/>
      </dgm:layoutNode>
      <dgm:layoutNode name="Child1" styleLbl="revTx">
        <dgm:varLst>
          <dgm:chMax val="0"/>
          <dgm:chPref val="0"/>
          <dgm:bulletEnabled val="1"/>
        </dgm:varLst>
        <dgm:choose name="Name31">
          <dgm:if name="Name32" func="var" arg="dir" op="equ" val="norm">
            <dgm:alg type="tx">
              <dgm:param type="parTxLTRAlign" val="l"/>
              <dgm:param type="shpTxLTRAlignCh" val="l"/>
              <dgm:param type="parTxRTLAlign" val="l"/>
              <dgm:param type="shpTxRTLAlignCh" val="l"/>
              <dgm:param type="lnSpAfParP" val="10"/>
            </dgm:alg>
          </dgm:if>
          <dgm:else name="Name33">
            <dgm:alg type="tx">
              <dgm:param type="parTxLTRAlign" val="r"/>
              <dgm:param type="shpTxLTRAlignCh" val="r"/>
              <dgm:param type="parTxRTLAlign" val="r"/>
              <dgm:param type="shpTxRTLAlignCh" val="r"/>
              <dgm:param type="lnSpAfParP" val="10"/>
            </dgm:alg>
          </dgm:else>
        </dgm:choose>
        <dgm:shape xmlns:r="http://schemas.openxmlformats.org/officeDocument/2006/relationships" type="rect" r:blip="">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4" axis="ch ch" ptType="node node" st="1 2" cnt="1 1">
      <dgm:layoutNode name="Image2">
        <dgm:alg type="sp"/>
        <dgm:shape xmlns:r="http://schemas.openxmlformats.org/officeDocument/2006/relationships" r:blip="">
          <dgm:adjLst/>
        </dgm:shape>
        <dgm:presOf/>
        <dgm:constrLst/>
        <dgm:forEach name="Name35" ref="ImageRepeat"/>
      </dgm:layoutNode>
      <dgm:layoutNode name="Child2" styleLbl="revTx">
        <dgm:varLst>
          <dgm:chMax val="0"/>
          <dgm:chPref val="0"/>
          <dgm:bulletEnabled val="1"/>
        </dgm:varLst>
        <dgm:choose name="Name36">
          <dgm:if name="Name37" func="var" arg="dir" op="equ" val="norm">
            <dgm:alg type="tx">
              <dgm:param type="parTxLTRAlign" val="l"/>
              <dgm:param type="shpTxLTRAlignCh" val="l"/>
              <dgm:param type="parTxRTLAlign" val="l"/>
              <dgm:param type="shpTxRTLAlignCh" val="l"/>
              <dgm:param type="lnSpAfParP" val="10"/>
            </dgm:alg>
          </dgm:if>
          <dgm:else name="Name38">
            <dgm:alg type="tx">
              <dgm:param type="parTxLTRAlign" val="r"/>
              <dgm:param type="shpTxLTRAlignCh" val="r"/>
              <dgm:param type="parTxRTLAlign" val="r"/>
              <dgm:param type="shpTxRTLAlignCh" val="r"/>
              <dgm:param type="lnSpAfParP" val="10"/>
            </dgm:alg>
          </dgm:else>
        </dgm:choose>
        <dgm:shape xmlns:r="http://schemas.openxmlformats.org/officeDocument/2006/relationships" type="rect" r:blip="">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9" axis="ch ch" ptType="node node" st="1 3" cnt="1 1">
      <dgm:layoutNode name="Image3">
        <dgm:alg type="sp"/>
        <dgm:shape xmlns:r="http://schemas.openxmlformats.org/officeDocument/2006/relationships" r:blip="">
          <dgm:adjLst/>
        </dgm:shape>
        <dgm:presOf/>
        <dgm:constrLst/>
        <dgm:forEach name="Name40" ref="ImageRepeat"/>
      </dgm:layoutNode>
      <dgm:layoutNode name="Child3" styleLbl="revTx">
        <dgm:varLst>
          <dgm:chMax val="0"/>
          <dgm:chPref val="0"/>
          <dgm:bulletEnabled val="1"/>
        </dgm:varLst>
        <dgm:choose name="Name41">
          <dgm:if name="Name42" func="var" arg="dir" op="equ" val="norm">
            <dgm:alg type="tx">
              <dgm:param type="parTxLTRAlign" val="l"/>
              <dgm:param type="shpTxLTRAlignCh" val="l"/>
              <dgm:param type="parTxRTLAlign" val="l"/>
              <dgm:param type="shpTxRTLAlignCh" val="l"/>
              <dgm:param type="lnSpAfParP" val="10"/>
            </dgm:alg>
          </dgm:if>
          <dgm:else name="Name43">
            <dgm:alg type="tx">
              <dgm:param type="parTxLTRAlign" val="r"/>
              <dgm:param type="shpTxLTRAlignCh" val="r"/>
              <dgm:param type="parTxRTLAlign" val="r"/>
              <dgm:param type="shpTxRTLAlignCh" val="r"/>
              <dgm:param type="lnSpAfParP" val="10"/>
            </dgm:alg>
          </dgm:else>
        </dgm:choose>
        <dgm:shape xmlns:r="http://schemas.openxmlformats.org/officeDocument/2006/relationships" type="rect" r:blip="">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4" axis="ch ch" ptType="node node" st="1 4" cnt="1 1">
      <dgm:layoutNode name="Image4">
        <dgm:alg type="sp"/>
        <dgm:shape xmlns:r="http://schemas.openxmlformats.org/officeDocument/2006/relationships" r:blip="">
          <dgm:adjLst/>
        </dgm:shape>
        <dgm:presOf/>
        <dgm:constrLst/>
        <dgm:forEach name="Name45" ref="ImageRepeat"/>
      </dgm:layoutNode>
      <dgm:layoutNode name="Child4" styleLbl="revTx">
        <dgm:varLst>
          <dgm:chMax val="0"/>
          <dgm:chPref val="0"/>
          <dgm:bulletEnabled val="1"/>
        </dgm:varLst>
        <dgm:choose name="Name46">
          <dgm:if name="Name47" func="var" arg="dir" op="equ" val="norm">
            <dgm:alg type="tx">
              <dgm:param type="parTxLTRAlign" val="l"/>
              <dgm:param type="shpTxLTRAlignCh" val="l"/>
              <dgm:param type="parTxRTLAlign" val="l"/>
              <dgm:param type="shpTxRTLAlignCh" val="l"/>
              <dgm:param type="lnSpAfParP" val="10"/>
            </dgm:alg>
          </dgm:if>
          <dgm:else name="Name48">
            <dgm:alg type="tx">
              <dgm:param type="parTxLTRAlign" val="r"/>
              <dgm:param type="shpTxLTRAlignCh" val="r"/>
              <dgm:param type="parTxRTLAlign" val="r"/>
              <dgm:param type="shpTxRTLAlignCh" val="r"/>
              <dgm:param type="lnSpAfParP" val="10"/>
            </dgm:alg>
          </dgm:else>
        </dgm:choose>
        <dgm:shape xmlns:r="http://schemas.openxmlformats.org/officeDocument/2006/relationships" type="rect" r:blip="">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84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49688" y="0"/>
            <a:ext cx="2946400" cy="498475"/>
          </a:xfrm>
          <a:prstGeom prst="rect">
            <a:avLst/>
          </a:prstGeom>
        </p:spPr>
        <p:txBody>
          <a:bodyPr vert="horz" lIns="91440" tIns="45720" rIns="91440" bIns="45720" rtlCol="0"/>
          <a:lstStyle>
            <a:lvl1pPr algn="r">
              <a:defRPr sz="1200"/>
            </a:lvl1pPr>
          </a:lstStyle>
          <a:p>
            <a:fld id="{05577847-E61B-4413-A320-6AF84A74EE54}" type="datetimeFigureOut">
              <a:rPr lang="en-US" smtClean="0"/>
              <a:t>4/2/2022</a:t>
            </a:fld>
            <a:endParaRPr lang="en-US"/>
          </a:p>
        </p:txBody>
      </p:sp>
      <p:sp>
        <p:nvSpPr>
          <p:cNvPr id="4" name="Footer Placeholder 3"/>
          <p:cNvSpPr>
            <a:spLocks noGrp="1"/>
          </p:cNvSpPr>
          <p:nvPr>
            <p:ph type="ftr" sz="quarter" idx="2"/>
          </p:nvPr>
        </p:nvSpPr>
        <p:spPr>
          <a:xfrm>
            <a:off x="0" y="9429750"/>
            <a:ext cx="2946400" cy="49847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49688" y="9429750"/>
            <a:ext cx="2946400" cy="498475"/>
          </a:xfrm>
          <a:prstGeom prst="rect">
            <a:avLst/>
          </a:prstGeom>
        </p:spPr>
        <p:txBody>
          <a:bodyPr vert="horz" lIns="91440" tIns="45720" rIns="91440" bIns="45720" rtlCol="0" anchor="b"/>
          <a:lstStyle>
            <a:lvl1pPr algn="r">
              <a:defRPr sz="1200"/>
            </a:lvl1pPr>
          </a:lstStyle>
          <a:p>
            <a:fld id="{6A66861A-6A31-4375-8CA4-CF29DD2CBCCD}" type="slidenum">
              <a:rPr lang="en-US" smtClean="0"/>
              <a:t>‹#›</a:t>
            </a:fld>
            <a:endParaRPr lang="en-US"/>
          </a:p>
        </p:txBody>
      </p:sp>
    </p:spTree>
    <p:extLst>
      <p:ext uri="{BB962C8B-B14F-4D97-AF65-F5344CB8AC3E}">
        <p14:creationId xmlns:p14="http://schemas.microsoft.com/office/powerpoint/2010/main" val="208576507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g>
</file>

<file path=ppt/media/image13.png>
</file>

<file path=ppt/media/image14.png>
</file>

<file path=ppt/media/image15.png>
</file>

<file path=ppt/media/image2.jpe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45659" cy="496411"/>
          </a:xfrm>
          <a:prstGeom prst="rect">
            <a:avLst/>
          </a:prstGeom>
        </p:spPr>
        <p:txBody>
          <a:bodyPr vert="horz" lIns="91440" tIns="45720" rIns="91440" bIns="45720" rtlCol="0"/>
          <a:lstStyle>
            <a:lvl1pPr algn="l">
              <a:defRPr sz="1200"/>
            </a:lvl1pPr>
          </a:lstStyle>
          <a:p>
            <a:endParaRPr lang="zh-HK" altLang="en-US"/>
          </a:p>
        </p:txBody>
      </p:sp>
      <p:sp>
        <p:nvSpPr>
          <p:cNvPr id="3" name="日期版面配置區 2"/>
          <p:cNvSpPr>
            <a:spLocks noGrp="1"/>
          </p:cNvSpPr>
          <p:nvPr>
            <p:ph type="dt" idx="1"/>
          </p:nvPr>
        </p:nvSpPr>
        <p:spPr>
          <a:xfrm>
            <a:off x="3850443" y="0"/>
            <a:ext cx="2945659" cy="496411"/>
          </a:xfrm>
          <a:prstGeom prst="rect">
            <a:avLst/>
          </a:prstGeom>
        </p:spPr>
        <p:txBody>
          <a:bodyPr vert="horz" lIns="91440" tIns="45720" rIns="91440" bIns="45720" rtlCol="0"/>
          <a:lstStyle>
            <a:lvl1pPr algn="r">
              <a:defRPr sz="1200"/>
            </a:lvl1pPr>
          </a:lstStyle>
          <a:p>
            <a:fld id="{8BF572FC-F751-4435-8702-C6D75E8077F1}" type="datetimeFigureOut">
              <a:rPr lang="zh-HK" altLang="en-US" smtClean="0"/>
              <a:t>2/4/2022</a:t>
            </a:fld>
            <a:endParaRPr lang="zh-HK" altLang="en-US"/>
          </a:p>
        </p:txBody>
      </p:sp>
      <p:sp>
        <p:nvSpPr>
          <p:cNvPr id="4" name="投影片圖像版面配置區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zh-HK" altLang="en-US"/>
          </a:p>
        </p:txBody>
      </p:sp>
      <p:sp>
        <p:nvSpPr>
          <p:cNvPr id="5" name="備忘稿版面配置區 4"/>
          <p:cNvSpPr>
            <a:spLocks noGrp="1"/>
          </p:cNvSpPr>
          <p:nvPr>
            <p:ph type="body" sz="quarter" idx="3"/>
          </p:nvPr>
        </p:nvSpPr>
        <p:spPr>
          <a:xfrm>
            <a:off x="679768" y="4715907"/>
            <a:ext cx="5438140" cy="4467701"/>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zh-HK" altLang="en-US"/>
          </a:p>
        </p:txBody>
      </p:sp>
      <p:sp>
        <p:nvSpPr>
          <p:cNvPr id="6" name="頁尾版面配置區 5"/>
          <p:cNvSpPr>
            <a:spLocks noGrp="1"/>
          </p:cNvSpPr>
          <p:nvPr>
            <p:ph type="ftr" sz="quarter" idx="4"/>
          </p:nvPr>
        </p:nvSpPr>
        <p:spPr>
          <a:xfrm>
            <a:off x="0" y="9430091"/>
            <a:ext cx="2945659" cy="496411"/>
          </a:xfrm>
          <a:prstGeom prst="rect">
            <a:avLst/>
          </a:prstGeom>
        </p:spPr>
        <p:txBody>
          <a:bodyPr vert="horz" lIns="91440" tIns="45720" rIns="91440" bIns="45720" rtlCol="0" anchor="b"/>
          <a:lstStyle>
            <a:lvl1pPr algn="l">
              <a:defRPr sz="1200"/>
            </a:lvl1pPr>
          </a:lstStyle>
          <a:p>
            <a:endParaRPr lang="zh-HK" altLang="en-US"/>
          </a:p>
        </p:txBody>
      </p:sp>
      <p:sp>
        <p:nvSpPr>
          <p:cNvPr id="7" name="投影片編號版面配置區 6"/>
          <p:cNvSpPr>
            <a:spLocks noGrp="1"/>
          </p:cNvSpPr>
          <p:nvPr>
            <p:ph type="sldNum" sz="quarter" idx="5"/>
          </p:nvPr>
        </p:nvSpPr>
        <p:spPr>
          <a:xfrm>
            <a:off x="3850443" y="9430091"/>
            <a:ext cx="2945659" cy="496411"/>
          </a:xfrm>
          <a:prstGeom prst="rect">
            <a:avLst/>
          </a:prstGeom>
        </p:spPr>
        <p:txBody>
          <a:bodyPr vert="horz" lIns="91440" tIns="45720" rIns="91440" bIns="45720" rtlCol="0" anchor="b"/>
          <a:lstStyle>
            <a:lvl1pPr algn="r">
              <a:defRPr sz="1200"/>
            </a:lvl1pPr>
          </a:lstStyle>
          <a:p>
            <a:fld id="{CA518136-285F-4251-94F6-7217F74260F1}" type="slidenum">
              <a:rPr lang="zh-HK" altLang="en-US" smtClean="0"/>
              <a:t>‹#›</a:t>
            </a:fld>
            <a:endParaRPr lang="zh-HK" altLang="en-US"/>
          </a:p>
        </p:txBody>
      </p:sp>
    </p:spTree>
    <p:extLst>
      <p:ext uri="{BB962C8B-B14F-4D97-AF65-F5344CB8AC3E}">
        <p14:creationId xmlns:p14="http://schemas.microsoft.com/office/powerpoint/2010/main" val="96382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FB6638E-62BD-4B55-A49A-9D9256299ABE}" type="slidenum">
              <a:rPr lang="zh-HK" altLang="en-US" smtClean="0"/>
              <a:t>2</a:t>
            </a:fld>
            <a:endParaRPr lang="zh-HK" altLang="en-US"/>
          </a:p>
        </p:txBody>
      </p:sp>
    </p:spTree>
    <p:extLst>
      <p:ext uri="{BB962C8B-B14F-4D97-AF65-F5344CB8AC3E}">
        <p14:creationId xmlns:p14="http://schemas.microsoft.com/office/powerpoint/2010/main" val="3512636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8" name="標題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zh-TW" altLang="en-US"/>
              <a:t>按一下以編輯母片標題樣式</a:t>
            </a:r>
            <a:endParaRPr kumimoji="0" lang="en-US"/>
          </a:p>
        </p:txBody>
      </p:sp>
      <p:sp>
        <p:nvSpPr>
          <p:cNvPr id="9" name="副標題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TW" altLang="en-US"/>
              <a:t>按一下以編輯母片副標題樣式</a:t>
            </a:r>
            <a:endParaRPr kumimoji="0" lang="en-US"/>
          </a:p>
        </p:txBody>
      </p:sp>
      <p:sp>
        <p:nvSpPr>
          <p:cNvPr id="28" name="日期版面配置區 27"/>
          <p:cNvSpPr>
            <a:spLocks noGrp="1"/>
          </p:cNvSpPr>
          <p:nvPr>
            <p:ph type="dt" sz="half" idx="10"/>
          </p:nvPr>
        </p:nvSpPr>
        <p:spPr>
          <a:xfrm>
            <a:off x="6400800" y="6355080"/>
            <a:ext cx="2286000" cy="365760"/>
          </a:xfrm>
        </p:spPr>
        <p:txBody>
          <a:bodyPr/>
          <a:lstStyle>
            <a:lvl1pPr>
              <a:defRPr sz="1400"/>
            </a:lvl1pPr>
          </a:lstStyle>
          <a:p>
            <a:r>
              <a:rPr lang="en-US" altLang="zh-HK" dirty="0"/>
              <a:t>Prof. Junbo Wang</a:t>
            </a:r>
            <a:endParaRPr lang="zh-HK" altLang="en-US" dirty="0"/>
          </a:p>
        </p:txBody>
      </p:sp>
      <p:sp>
        <p:nvSpPr>
          <p:cNvPr id="17" name="頁尾版面配置區 16"/>
          <p:cNvSpPr>
            <a:spLocks noGrp="1"/>
          </p:cNvSpPr>
          <p:nvPr>
            <p:ph type="ftr" sz="quarter" idx="11"/>
          </p:nvPr>
        </p:nvSpPr>
        <p:spPr>
          <a:xfrm>
            <a:off x="2898648" y="6355080"/>
            <a:ext cx="3474720" cy="365760"/>
          </a:xfrm>
        </p:spPr>
        <p:txBody>
          <a:bodyPr/>
          <a:lstStyle/>
          <a:p>
            <a:r>
              <a:rPr lang="en-US" altLang="zh-HK" dirty="0"/>
              <a:t>CB3044 Chapter 20</a:t>
            </a:r>
            <a:endParaRPr lang="zh-HK" altLang="en-US" dirty="0"/>
          </a:p>
        </p:txBody>
      </p:sp>
      <p:sp>
        <p:nvSpPr>
          <p:cNvPr id="29" name="投影片編號版面配置區 28"/>
          <p:cNvSpPr>
            <a:spLocks noGrp="1"/>
          </p:cNvSpPr>
          <p:nvPr>
            <p:ph type="sldNum" sz="quarter" idx="12"/>
          </p:nvPr>
        </p:nvSpPr>
        <p:spPr>
          <a:xfrm>
            <a:off x="1216152" y="6355080"/>
            <a:ext cx="1219200" cy="365760"/>
          </a:xfrm>
        </p:spPr>
        <p:txBody>
          <a:bodyPr/>
          <a:lstStyle/>
          <a:p>
            <a:fld id="{F88E0A86-AD87-4A30-A3DC-363C9B204A99}" type="slidenum">
              <a:rPr lang="zh-HK" altLang="en-US" smtClean="0"/>
              <a:t>‹#›</a:t>
            </a:fld>
            <a:endParaRPr lang="zh-HK" altLang="en-US"/>
          </a:p>
        </p:txBody>
      </p:sp>
      <p:sp>
        <p:nvSpPr>
          <p:cNvPr id="21" name="矩形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矩形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矩形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矩形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0" lang="zh-TW" altLang="en-US"/>
              <a:t>按一下以編輯母片標題樣式</a:t>
            </a:r>
            <a:endParaRPr kumimoji="0" lang="en-US"/>
          </a:p>
        </p:txBody>
      </p:sp>
      <p:sp>
        <p:nvSpPr>
          <p:cNvPr id="3" name="直排文字版面配置區 2"/>
          <p:cNvSpPr>
            <a:spLocks noGrp="1"/>
          </p:cNvSpPr>
          <p:nvPr>
            <p:ph type="body" orient="vert" idx="1"/>
          </p:nvPr>
        </p:nvSpPr>
        <p:spPr/>
        <p:txBody>
          <a:bodyPr vert="eaVert"/>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4" name="日期版面配置區 3"/>
          <p:cNvSpPr>
            <a:spLocks noGrp="1"/>
          </p:cNvSpPr>
          <p:nvPr>
            <p:ph type="dt" sz="half" idx="10"/>
          </p:nvPr>
        </p:nvSpPr>
        <p:spPr/>
        <p:txBody>
          <a:bodyPr/>
          <a:lstStyle/>
          <a:p>
            <a:r>
              <a:rPr lang="en-US" altLang="zh-HK" dirty="0"/>
              <a:t>Prof. Junbo Wang</a:t>
            </a:r>
            <a:endParaRPr lang="zh-HK" altLang="en-US" dirty="0"/>
          </a:p>
        </p:txBody>
      </p:sp>
      <p:sp>
        <p:nvSpPr>
          <p:cNvPr id="5" name="頁尾版面配置區 4"/>
          <p:cNvSpPr>
            <a:spLocks noGrp="1"/>
          </p:cNvSpPr>
          <p:nvPr>
            <p:ph type="ftr" sz="quarter" idx="11"/>
          </p:nvPr>
        </p:nvSpPr>
        <p:spPr/>
        <p:txBody>
          <a:bodyPr/>
          <a:lstStyle/>
          <a:p>
            <a:r>
              <a:rPr lang="en-US" altLang="zh-HK" dirty="0"/>
              <a:t>CB3044 Chapter 20</a:t>
            </a:r>
            <a:endParaRPr lang="zh-HK" altLang="en-US" dirty="0"/>
          </a:p>
        </p:txBody>
      </p:sp>
      <p:sp>
        <p:nvSpPr>
          <p:cNvPr id="6" name="投影片編號版面配置區 5"/>
          <p:cNvSpPr>
            <a:spLocks noGrp="1"/>
          </p:cNvSpPr>
          <p:nvPr>
            <p:ph type="sldNum" sz="quarter" idx="12"/>
          </p:nvPr>
        </p:nvSpPr>
        <p:spPr/>
        <p:txBody>
          <a:bodyPr/>
          <a:lstStyle/>
          <a:p>
            <a:fld id="{F88E0A86-AD87-4A30-A3DC-363C9B204A99}" type="slidenum">
              <a:rPr lang="zh-HK" altLang="en-US" smtClean="0"/>
              <a:t>‹#›</a:t>
            </a:fld>
            <a:endParaRPr lang="zh-HK"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74638"/>
            <a:ext cx="2057400" cy="5851525"/>
          </a:xfrm>
        </p:spPr>
        <p:txBody>
          <a:bodyPr vert="eaVert"/>
          <a:lstStyle/>
          <a:p>
            <a:r>
              <a:rPr kumimoji="0" lang="zh-TW" altLang="en-US"/>
              <a:t>按一下以編輯母片標題樣式</a:t>
            </a:r>
            <a:endParaRPr kumimoji="0" lang="en-US"/>
          </a:p>
        </p:txBody>
      </p:sp>
      <p:sp>
        <p:nvSpPr>
          <p:cNvPr id="3" name="直排文字版面配置區 2"/>
          <p:cNvSpPr>
            <a:spLocks noGrp="1"/>
          </p:cNvSpPr>
          <p:nvPr>
            <p:ph type="body" orient="vert" idx="1"/>
          </p:nvPr>
        </p:nvSpPr>
        <p:spPr>
          <a:xfrm>
            <a:off x="457200" y="274638"/>
            <a:ext cx="6019800" cy="5851525"/>
          </a:xfrm>
        </p:spPr>
        <p:txBody>
          <a:bodyPr vert="eaVert"/>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4" name="日期版面配置區 3"/>
          <p:cNvSpPr>
            <a:spLocks noGrp="1"/>
          </p:cNvSpPr>
          <p:nvPr>
            <p:ph type="dt" sz="half" idx="10"/>
          </p:nvPr>
        </p:nvSpPr>
        <p:spPr/>
        <p:txBody>
          <a:bodyPr/>
          <a:lstStyle/>
          <a:p>
            <a:r>
              <a:rPr lang="en-US" altLang="zh-HK" dirty="0"/>
              <a:t>Prof. Junbo Wang</a:t>
            </a:r>
            <a:endParaRPr lang="zh-HK" altLang="en-US" dirty="0"/>
          </a:p>
        </p:txBody>
      </p:sp>
      <p:sp>
        <p:nvSpPr>
          <p:cNvPr id="5" name="頁尾版面配置區 4"/>
          <p:cNvSpPr>
            <a:spLocks noGrp="1"/>
          </p:cNvSpPr>
          <p:nvPr>
            <p:ph type="ftr" sz="quarter" idx="11"/>
          </p:nvPr>
        </p:nvSpPr>
        <p:spPr/>
        <p:txBody>
          <a:bodyPr/>
          <a:lstStyle/>
          <a:p>
            <a:r>
              <a:rPr lang="en-US" altLang="zh-HK" dirty="0"/>
              <a:t>CB3044 Chapter 20</a:t>
            </a:r>
            <a:endParaRPr lang="zh-HK" altLang="en-US" dirty="0"/>
          </a:p>
        </p:txBody>
      </p:sp>
      <p:sp>
        <p:nvSpPr>
          <p:cNvPr id="6" name="投影片編號版面配置區 5"/>
          <p:cNvSpPr>
            <a:spLocks noGrp="1"/>
          </p:cNvSpPr>
          <p:nvPr>
            <p:ph type="sldNum" sz="quarter" idx="12"/>
          </p:nvPr>
        </p:nvSpPr>
        <p:spPr/>
        <p:txBody>
          <a:bodyPr/>
          <a:lstStyle/>
          <a:p>
            <a:fld id="{F88E0A86-AD87-4A30-A3DC-363C9B204A99}" type="slidenum">
              <a:rPr lang="zh-HK" altLang="en-US" smtClean="0"/>
              <a:t>‹#›</a:t>
            </a:fld>
            <a:endParaRPr lang="zh-HK" altLang="en-US"/>
          </a:p>
        </p:txBody>
      </p:sp>
      <p:sp>
        <p:nvSpPr>
          <p:cNvPr id="7" name="直線接點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等腰三角形 7"/>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直線接點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Title Slide">
    <p:bg>
      <p:bgPr>
        <a:solidFill>
          <a:srgbClr val="FFC000"/>
        </a:solidFill>
        <a:effectLst/>
      </p:bgPr>
    </p:bg>
    <p:spTree>
      <p:nvGrpSpPr>
        <p:cNvPr id="1" name=""/>
        <p:cNvGrpSpPr/>
        <p:nvPr/>
      </p:nvGrpSpPr>
      <p:grpSpPr>
        <a:xfrm>
          <a:off x="0" y="0"/>
          <a:ext cx="0" cy="0"/>
          <a:chOff x="0" y="0"/>
          <a:chExt cx="0" cy="0"/>
        </a:xfrm>
      </p:grpSpPr>
      <p:sp>
        <p:nvSpPr>
          <p:cNvPr id="2" name="Rectangle 2"/>
          <p:cNvSpPr>
            <a:spLocks noChangeArrowheads="1"/>
          </p:cNvSpPr>
          <p:nvPr userDrawn="1"/>
        </p:nvSpPr>
        <p:spPr bwMode="gray">
          <a:xfrm>
            <a:off x="0" y="6400800"/>
            <a:ext cx="9144000" cy="4572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sz="3800">
                <a:solidFill>
                  <a:schemeClr val="tx2"/>
                </a:solidFill>
                <a:latin typeface="Arial" pitchFamily="34" charset="0"/>
                <a:ea typeface="ヒラギノ角ゴ Pro W3" pitchFamily="-84" charset="-128"/>
              </a:defRPr>
            </a:lvl1pPr>
            <a:lvl2pPr marL="742950" indent="-285750">
              <a:defRPr sz="3800">
                <a:solidFill>
                  <a:schemeClr val="tx2"/>
                </a:solidFill>
                <a:latin typeface="Arial" pitchFamily="34" charset="0"/>
                <a:ea typeface="ヒラギノ角ゴ Pro W3" pitchFamily="-84" charset="-128"/>
              </a:defRPr>
            </a:lvl2pPr>
            <a:lvl3pPr marL="1143000" indent="-228600">
              <a:defRPr sz="3800">
                <a:solidFill>
                  <a:schemeClr val="tx2"/>
                </a:solidFill>
                <a:latin typeface="Arial" pitchFamily="34" charset="0"/>
                <a:ea typeface="ヒラギノ角ゴ Pro W3" pitchFamily="-84" charset="-128"/>
              </a:defRPr>
            </a:lvl3pPr>
            <a:lvl4pPr marL="1600200" indent="-228600">
              <a:defRPr sz="3800">
                <a:solidFill>
                  <a:schemeClr val="tx2"/>
                </a:solidFill>
                <a:latin typeface="Arial" pitchFamily="34" charset="0"/>
                <a:ea typeface="ヒラギノ角ゴ Pro W3" pitchFamily="-84" charset="-128"/>
              </a:defRPr>
            </a:lvl4pPr>
            <a:lvl5pPr marL="2057400" indent="-228600">
              <a:defRPr sz="3800">
                <a:solidFill>
                  <a:schemeClr val="tx2"/>
                </a:solidFill>
                <a:latin typeface="Arial" pitchFamily="34" charset="0"/>
                <a:ea typeface="ヒラギノ角ゴ Pro W3" pitchFamily="-84" charset="-128"/>
              </a:defRPr>
            </a:lvl5pPr>
            <a:lvl6pPr marL="25146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6pPr>
            <a:lvl7pPr marL="29718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7pPr>
            <a:lvl8pPr marL="34290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8pPr>
            <a:lvl9pPr marL="38862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9pPr>
          </a:lstStyle>
          <a:p>
            <a:r>
              <a:rPr lang="en-US" altLang="zh-HK">
                <a:latin typeface="Verdana" pitchFamily="34" charset="0"/>
              </a:rPr>
              <a:t> </a:t>
            </a:r>
          </a:p>
        </p:txBody>
      </p:sp>
      <p:pic>
        <p:nvPicPr>
          <p:cNvPr id="3" name="Picture 8" descr="D:\My Doc\GLOBAL EDITIONS\2016\MISHKIN\GE COVER\MishkinEakins_9781292060484.jpg"/>
          <p:cNvPicPr>
            <a:picLocks noChangeAspect="1" noChangeArrowheads="1"/>
          </p:cNvPicPr>
          <p:nvPr userDrawn="1"/>
        </p:nvPicPr>
        <p:blipFill>
          <a:blip r:embed="rId2">
            <a:extLst>
              <a:ext uri="{28A0092B-C50C-407E-A947-70E740481C1C}">
                <a14:useLocalDpi xmlns:a14="http://schemas.microsoft.com/office/drawing/2010/main" val="0"/>
              </a:ext>
            </a:extLst>
          </a:blip>
          <a:srcRect b="7777"/>
          <a:stretch>
            <a:fillRect/>
          </a:stretch>
        </p:blipFill>
        <p:spPr bwMode="auto">
          <a:xfrm>
            <a:off x="0" y="0"/>
            <a:ext cx="5486400" cy="639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26654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0" lang="zh-TW" altLang="en-US"/>
              <a:t>按一下以編輯母片標題樣式</a:t>
            </a:r>
            <a:endParaRPr kumimoji="0" lang="en-US"/>
          </a:p>
        </p:txBody>
      </p:sp>
      <p:sp>
        <p:nvSpPr>
          <p:cNvPr id="4" name="日期版面配置區 3"/>
          <p:cNvSpPr>
            <a:spLocks noGrp="1"/>
          </p:cNvSpPr>
          <p:nvPr>
            <p:ph type="dt" sz="half" idx="10"/>
          </p:nvPr>
        </p:nvSpPr>
        <p:spPr/>
        <p:txBody>
          <a:bodyPr/>
          <a:lstStyle/>
          <a:p>
            <a:r>
              <a:rPr lang="en-US" altLang="zh-HK" dirty="0"/>
              <a:t>Prof. Junbo Wang</a:t>
            </a:r>
            <a:endParaRPr lang="zh-HK" altLang="en-US" dirty="0"/>
          </a:p>
        </p:txBody>
      </p:sp>
      <p:sp>
        <p:nvSpPr>
          <p:cNvPr id="5" name="頁尾版面配置區 4"/>
          <p:cNvSpPr>
            <a:spLocks noGrp="1"/>
          </p:cNvSpPr>
          <p:nvPr>
            <p:ph type="ftr" sz="quarter" idx="11"/>
          </p:nvPr>
        </p:nvSpPr>
        <p:spPr/>
        <p:txBody>
          <a:bodyPr/>
          <a:lstStyle/>
          <a:p>
            <a:r>
              <a:rPr lang="en-US" altLang="zh-HK" dirty="0"/>
              <a:t>CB3044 Chapter 20</a:t>
            </a:r>
            <a:endParaRPr lang="zh-HK" altLang="en-US" dirty="0"/>
          </a:p>
        </p:txBody>
      </p:sp>
      <p:sp>
        <p:nvSpPr>
          <p:cNvPr id="6" name="投影片編號版面配置區 5"/>
          <p:cNvSpPr>
            <a:spLocks noGrp="1"/>
          </p:cNvSpPr>
          <p:nvPr>
            <p:ph type="sldNum" sz="quarter" idx="12"/>
          </p:nvPr>
        </p:nvSpPr>
        <p:spPr/>
        <p:txBody>
          <a:bodyPr/>
          <a:lstStyle/>
          <a:p>
            <a:fld id="{F88E0A86-AD87-4A30-A3DC-363C9B204A99}" type="slidenum">
              <a:rPr lang="zh-HK" altLang="en-US" smtClean="0"/>
              <a:t>‹#›</a:t>
            </a:fld>
            <a:endParaRPr lang="zh-HK" altLang="en-US"/>
          </a:p>
        </p:txBody>
      </p:sp>
      <p:sp>
        <p:nvSpPr>
          <p:cNvPr id="8" name="內容版面配置區 7"/>
          <p:cNvSpPr>
            <a:spLocks noGrp="1"/>
          </p:cNvSpPr>
          <p:nvPr>
            <p:ph sz="quarter" idx="1"/>
          </p:nvPr>
        </p:nvSpPr>
        <p:spPr>
          <a:xfrm>
            <a:off x="457200" y="1219200"/>
            <a:ext cx="8229600" cy="4937760"/>
          </a:xfrm>
        </p:spPr>
        <p:txBody>
          <a:body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標題 1"/>
          <p:cNvSpPr>
            <a:spLocks noGrp="1"/>
          </p:cNvSpPr>
          <p:nvPr>
            <p:ph type="title"/>
          </p:nvPr>
        </p:nvSpPr>
        <p:spPr>
          <a:xfrm>
            <a:off x="1219200" y="2971800"/>
            <a:ext cx="6858000" cy="1066800"/>
          </a:xfrm>
        </p:spPr>
        <p:txBody>
          <a:bodyPr anchor="t" anchorCtr="0"/>
          <a:lstStyle>
            <a:lvl1pPr algn="r">
              <a:buNone/>
              <a:defRPr sz="3200" b="0" cap="none" baseline="0"/>
            </a:lvl1pPr>
          </a:lstStyle>
          <a:p>
            <a:r>
              <a:rPr kumimoji="0" lang="zh-TW" altLang="en-US"/>
              <a:t>按一下以編輯母片標題樣式</a:t>
            </a:r>
            <a:endParaRPr kumimoji="0" lang="en-US"/>
          </a:p>
        </p:txBody>
      </p:sp>
      <p:sp>
        <p:nvSpPr>
          <p:cNvPr id="3" name="文字版面配置區 2"/>
          <p:cNvSpPr>
            <a:spLocks noGrp="1"/>
          </p:cNvSpPr>
          <p:nvPr>
            <p:ph type="body" idx="1"/>
          </p:nvPr>
        </p:nvSpPr>
        <p:spPr>
          <a:xfrm>
            <a:off x="1295400" y="4267200"/>
            <a:ext cx="67818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TW" altLang="en-US"/>
              <a:t>按一下以編輯母片文字樣式</a:t>
            </a:r>
          </a:p>
        </p:txBody>
      </p:sp>
      <p:sp>
        <p:nvSpPr>
          <p:cNvPr id="4" name="日期版面配置區 3"/>
          <p:cNvSpPr>
            <a:spLocks noGrp="1"/>
          </p:cNvSpPr>
          <p:nvPr>
            <p:ph type="dt" sz="half" idx="10"/>
          </p:nvPr>
        </p:nvSpPr>
        <p:spPr>
          <a:xfrm>
            <a:off x="6400800" y="6355080"/>
            <a:ext cx="2286000" cy="365760"/>
          </a:xfrm>
        </p:spPr>
        <p:txBody>
          <a:bodyPr/>
          <a:lstStyle/>
          <a:p>
            <a:r>
              <a:rPr lang="en-US" altLang="zh-HK" dirty="0"/>
              <a:t>Prof. Junbo Wang</a:t>
            </a:r>
            <a:endParaRPr lang="zh-HK" altLang="en-US" dirty="0"/>
          </a:p>
        </p:txBody>
      </p:sp>
      <p:sp>
        <p:nvSpPr>
          <p:cNvPr id="5" name="頁尾版面配置區 4"/>
          <p:cNvSpPr>
            <a:spLocks noGrp="1"/>
          </p:cNvSpPr>
          <p:nvPr>
            <p:ph type="ftr" sz="quarter" idx="11"/>
          </p:nvPr>
        </p:nvSpPr>
        <p:spPr>
          <a:xfrm>
            <a:off x="2898648" y="6355080"/>
            <a:ext cx="3474720" cy="365760"/>
          </a:xfrm>
        </p:spPr>
        <p:txBody>
          <a:bodyPr/>
          <a:lstStyle/>
          <a:p>
            <a:r>
              <a:rPr lang="en-US" altLang="zh-HK" dirty="0"/>
              <a:t>CB3044 Chapter 20</a:t>
            </a:r>
            <a:endParaRPr lang="zh-HK" altLang="en-US" dirty="0"/>
          </a:p>
        </p:txBody>
      </p:sp>
      <p:sp>
        <p:nvSpPr>
          <p:cNvPr id="6" name="投影片編號版面配置區 5"/>
          <p:cNvSpPr>
            <a:spLocks noGrp="1"/>
          </p:cNvSpPr>
          <p:nvPr>
            <p:ph type="sldNum" sz="quarter" idx="12"/>
          </p:nvPr>
        </p:nvSpPr>
        <p:spPr>
          <a:xfrm>
            <a:off x="1069848" y="6355080"/>
            <a:ext cx="1520952" cy="365760"/>
          </a:xfrm>
        </p:spPr>
        <p:txBody>
          <a:bodyPr/>
          <a:lstStyle/>
          <a:p>
            <a:fld id="{F88E0A86-AD87-4A30-A3DC-363C9B204A99}" type="slidenum">
              <a:rPr lang="zh-HK" altLang="en-US" smtClean="0"/>
              <a:t>‹#›</a:t>
            </a:fld>
            <a:endParaRPr lang="zh-HK" altLang="en-US"/>
          </a:p>
        </p:txBody>
      </p:sp>
      <p:sp>
        <p:nvSpPr>
          <p:cNvPr id="7" name="矩形 6"/>
          <p:cNvSpPr/>
          <p:nvPr/>
        </p:nvSpPr>
        <p:spPr>
          <a:xfrm>
            <a:off x="914400" y="2819400"/>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矩形 7"/>
          <p:cNvSpPr/>
          <p:nvPr/>
        </p:nvSpPr>
        <p:spPr>
          <a:xfrm>
            <a:off x="914400" y="2819400"/>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a:xfrm>
            <a:off x="457200" y="228600"/>
            <a:ext cx="8229600" cy="914400"/>
          </a:xfrm>
        </p:spPr>
        <p:txBody>
          <a:bodyPr/>
          <a:lstStyle/>
          <a:p>
            <a:r>
              <a:rPr kumimoji="0" lang="zh-TW" altLang="en-US"/>
              <a:t>按一下以編輯母片標題樣式</a:t>
            </a:r>
            <a:endParaRPr kumimoji="0" lang="en-US"/>
          </a:p>
        </p:txBody>
      </p:sp>
      <p:sp>
        <p:nvSpPr>
          <p:cNvPr id="5" name="日期版面配置區 4"/>
          <p:cNvSpPr>
            <a:spLocks noGrp="1"/>
          </p:cNvSpPr>
          <p:nvPr>
            <p:ph type="dt" sz="half" idx="10"/>
          </p:nvPr>
        </p:nvSpPr>
        <p:spPr/>
        <p:txBody>
          <a:bodyPr/>
          <a:lstStyle/>
          <a:p>
            <a:r>
              <a:rPr lang="en-US" altLang="zh-HK" dirty="0"/>
              <a:t>Prof. Junbo Wang</a:t>
            </a:r>
            <a:endParaRPr lang="zh-HK" altLang="en-US" dirty="0"/>
          </a:p>
        </p:txBody>
      </p:sp>
      <p:sp>
        <p:nvSpPr>
          <p:cNvPr id="6" name="頁尾版面配置區 5"/>
          <p:cNvSpPr>
            <a:spLocks noGrp="1"/>
          </p:cNvSpPr>
          <p:nvPr>
            <p:ph type="ftr" sz="quarter" idx="11"/>
          </p:nvPr>
        </p:nvSpPr>
        <p:spPr/>
        <p:txBody>
          <a:bodyPr/>
          <a:lstStyle/>
          <a:p>
            <a:r>
              <a:rPr lang="en-US" altLang="zh-HK" dirty="0"/>
              <a:t>CB3044 Chapter 20</a:t>
            </a:r>
            <a:endParaRPr lang="zh-HK" altLang="en-US" dirty="0"/>
          </a:p>
        </p:txBody>
      </p:sp>
      <p:sp>
        <p:nvSpPr>
          <p:cNvPr id="7" name="投影片編號版面配置區 6"/>
          <p:cNvSpPr>
            <a:spLocks noGrp="1"/>
          </p:cNvSpPr>
          <p:nvPr>
            <p:ph type="sldNum" sz="quarter" idx="12"/>
          </p:nvPr>
        </p:nvSpPr>
        <p:spPr/>
        <p:txBody>
          <a:bodyPr/>
          <a:lstStyle/>
          <a:p>
            <a:fld id="{F88E0A86-AD87-4A30-A3DC-363C9B204A99}" type="slidenum">
              <a:rPr lang="zh-HK" altLang="en-US" smtClean="0"/>
              <a:t>‹#›</a:t>
            </a:fld>
            <a:endParaRPr lang="zh-HK" altLang="en-US"/>
          </a:p>
        </p:txBody>
      </p:sp>
      <p:sp>
        <p:nvSpPr>
          <p:cNvPr id="9" name="內容版面配置區 8"/>
          <p:cNvSpPr>
            <a:spLocks noGrp="1"/>
          </p:cNvSpPr>
          <p:nvPr>
            <p:ph sz="quarter" idx="1"/>
          </p:nvPr>
        </p:nvSpPr>
        <p:spPr>
          <a:xfrm>
            <a:off x="457200" y="1219200"/>
            <a:ext cx="4041648" cy="4937760"/>
          </a:xfrm>
        </p:spPr>
        <p:txBody>
          <a:body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11" name="內容版面配置區 10"/>
          <p:cNvSpPr>
            <a:spLocks noGrp="1"/>
          </p:cNvSpPr>
          <p:nvPr>
            <p:ph sz="quarter" idx="2"/>
          </p:nvPr>
        </p:nvSpPr>
        <p:spPr>
          <a:xfrm>
            <a:off x="4632198" y="1216152"/>
            <a:ext cx="4041648" cy="4937760"/>
          </a:xfrm>
        </p:spPr>
        <p:txBody>
          <a:body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228600"/>
            <a:ext cx="8229600" cy="914400"/>
          </a:xfrm>
        </p:spPr>
        <p:txBody>
          <a:bodyPr anchor="ctr"/>
          <a:lstStyle>
            <a:lvl1pPr>
              <a:defRPr/>
            </a:lvl1pPr>
          </a:lstStyle>
          <a:p>
            <a:r>
              <a:rPr kumimoji="0" lang="zh-TW" altLang="en-US"/>
              <a:t>按一下以編輯母片標題樣式</a:t>
            </a:r>
            <a:endParaRPr kumimoji="0" lang="en-US"/>
          </a:p>
        </p:txBody>
      </p:sp>
      <p:sp>
        <p:nvSpPr>
          <p:cNvPr id="3" name="文字版面配置區 2"/>
          <p:cNvSpPr>
            <a:spLocks noGrp="1"/>
          </p:cNvSpPr>
          <p:nvPr>
            <p:ph type="body" idx="1"/>
          </p:nvPr>
        </p:nvSpPr>
        <p:spPr>
          <a:xfrm>
            <a:off x="457200"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TW" altLang="en-US"/>
              <a:t>按一下以編輯母片文字樣式</a:t>
            </a:r>
          </a:p>
        </p:txBody>
      </p:sp>
      <p:sp>
        <p:nvSpPr>
          <p:cNvPr id="4" name="文字版面配置區 3"/>
          <p:cNvSpPr>
            <a:spLocks noGrp="1"/>
          </p:cNvSpPr>
          <p:nvPr>
            <p:ph type="body" sz="half" idx="3"/>
          </p:nvPr>
        </p:nvSpPr>
        <p:spPr>
          <a:xfrm>
            <a:off x="4648200"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TW" altLang="en-US"/>
              <a:t>按一下以編輯母片文字樣式</a:t>
            </a:r>
          </a:p>
        </p:txBody>
      </p:sp>
      <p:sp>
        <p:nvSpPr>
          <p:cNvPr id="7" name="日期版面配置區 6"/>
          <p:cNvSpPr>
            <a:spLocks noGrp="1"/>
          </p:cNvSpPr>
          <p:nvPr>
            <p:ph type="dt" sz="half" idx="10"/>
          </p:nvPr>
        </p:nvSpPr>
        <p:spPr/>
        <p:txBody>
          <a:bodyPr/>
          <a:lstStyle/>
          <a:p>
            <a:r>
              <a:rPr lang="en-US" altLang="zh-HK" dirty="0"/>
              <a:t>Prof. Junbo Wang</a:t>
            </a:r>
            <a:endParaRPr lang="zh-HK" altLang="en-US" dirty="0"/>
          </a:p>
        </p:txBody>
      </p:sp>
      <p:sp>
        <p:nvSpPr>
          <p:cNvPr id="8" name="頁尾版面配置區 7"/>
          <p:cNvSpPr>
            <a:spLocks noGrp="1"/>
          </p:cNvSpPr>
          <p:nvPr>
            <p:ph type="ftr" sz="quarter" idx="11"/>
          </p:nvPr>
        </p:nvSpPr>
        <p:spPr/>
        <p:txBody>
          <a:bodyPr/>
          <a:lstStyle/>
          <a:p>
            <a:r>
              <a:rPr lang="en-US" altLang="zh-HK" dirty="0"/>
              <a:t>CB3044 Chapter 20</a:t>
            </a:r>
            <a:endParaRPr lang="zh-HK" altLang="en-US" dirty="0"/>
          </a:p>
        </p:txBody>
      </p:sp>
      <p:sp>
        <p:nvSpPr>
          <p:cNvPr id="9" name="投影片編號版面配置區 8"/>
          <p:cNvSpPr>
            <a:spLocks noGrp="1"/>
          </p:cNvSpPr>
          <p:nvPr>
            <p:ph type="sldNum" sz="quarter" idx="12"/>
          </p:nvPr>
        </p:nvSpPr>
        <p:spPr/>
        <p:txBody>
          <a:bodyPr/>
          <a:lstStyle/>
          <a:p>
            <a:fld id="{F88E0A86-AD87-4A30-A3DC-363C9B204A99}" type="slidenum">
              <a:rPr lang="zh-HK" altLang="en-US" smtClean="0"/>
              <a:t>‹#›</a:t>
            </a:fld>
            <a:endParaRPr lang="zh-HK" altLang="en-US"/>
          </a:p>
        </p:txBody>
      </p:sp>
      <p:sp>
        <p:nvSpPr>
          <p:cNvPr id="11" name="內容版面配置區 10"/>
          <p:cNvSpPr>
            <a:spLocks noGrp="1"/>
          </p:cNvSpPr>
          <p:nvPr>
            <p:ph sz="quarter" idx="2"/>
          </p:nvPr>
        </p:nvSpPr>
        <p:spPr>
          <a:xfrm>
            <a:off x="457200" y="2133600"/>
            <a:ext cx="4038600" cy="4038600"/>
          </a:xfrm>
        </p:spPr>
        <p:txBody>
          <a:body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
        <p:nvSpPr>
          <p:cNvPr id="13" name="內容版面配置區 12"/>
          <p:cNvSpPr>
            <a:spLocks noGrp="1"/>
          </p:cNvSpPr>
          <p:nvPr>
            <p:ph sz="quarter" idx="4"/>
          </p:nvPr>
        </p:nvSpPr>
        <p:spPr>
          <a:xfrm>
            <a:off x="4648200" y="2133600"/>
            <a:ext cx="4038600" cy="4038600"/>
          </a:xfrm>
        </p:spPr>
        <p:txBody>
          <a:body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457200" y="228600"/>
            <a:ext cx="8229600" cy="914400"/>
          </a:xfrm>
        </p:spPr>
        <p:txBody>
          <a:bodyPr/>
          <a:lstStyle/>
          <a:p>
            <a:r>
              <a:rPr kumimoji="0" lang="zh-TW" altLang="en-US"/>
              <a:t>按一下以編輯母片標題樣式</a:t>
            </a:r>
            <a:endParaRPr kumimoji="0" lang="en-US"/>
          </a:p>
        </p:txBody>
      </p:sp>
      <p:sp>
        <p:nvSpPr>
          <p:cNvPr id="3" name="日期版面配置區 2"/>
          <p:cNvSpPr>
            <a:spLocks noGrp="1"/>
          </p:cNvSpPr>
          <p:nvPr>
            <p:ph type="dt" sz="half" idx="10"/>
          </p:nvPr>
        </p:nvSpPr>
        <p:spPr/>
        <p:txBody>
          <a:bodyPr/>
          <a:lstStyle/>
          <a:p>
            <a:r>
              <a:rPr lang="en-US" altLang="zh-HK" dirty="0"/>
              <a:t>Prof. Junbo Wang</a:t>
            </a:r>
            <a:endParaRPr lang="zh-HK" altLang="en-US" dirty="0"/>
          </a:p>
        </p:txBody>
      </p:sp>
      <p:sp>
        <p:nvSpPr>
          <p:cNvPr id="4" name="頁尾版面配置區 3"/>
          <p:cNvSpPr>
            <a:spLocks noGrp="1"/>
          </p:cNvSpPr>
          <p:nvPr>
            <p:ph type="ftr" sz="quarter" idx="11"/>
          </p:nvPr>
        </p:nvSpPr>
        <p:spPr/>
        <p:txBody>
          <a:bodyPr/>
          <a:lstStyle/>
          <a:p>
            <a:r>
              <a:rPr lang="en-US" altLang="zh-HK" dirty="0"/>
              <a:t>CB3044 Chapter 20</a:t>
            </a:r>
            <a:endParaRPr lang="zh-HK" altLang="en-US" dirty="0"/>
          </a:p>
        </p:txBody>
      </p:sp>
      <p:sp>
        <p:nvSpPr>
          <p:cNvPr id="5" name="投影片編號版面配置區 4"/>
          <p:cNvSpPr>
            <a:spLocks noGrp="1"/>
          </p:cNvSpPr>
          <p:nvPr>
            <p:ph type="sldNum" sz="quarter" idx="12"/>
          </p:nvPr>
        </p:nvSpPr>
        <p:spPr/>
        <p:txBody>
          <a:bodyPr/>
          <a:lstStyle/>
          <a:p>
            <a:fld id="{F88E0A86-AD87-4A30-A3DC-363C9B204A99}" type="slidenum">
              <a:rPr lang="zh-HK" altLang="en-US" smtClean="0"/>
              <a:t>‹#›</a:t>
            </a:fld>
            <a:endParaRPr lang="zh-HK" altLang="en-US"/>
          </a:p>
        </p:txBody>
      </p:sp>
      <p:sp>
        <p:nvSpPr>
          <p:cNvPr id="6" name="等腰三角形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r>
              <a:rPr lang="en-US" altLang="zh-HK" dirty="0"/>
              <a:t>Prof. Junbo Wang</a:t>
            </a:r>
            <a:endParaRPr lang="zh-HK" altLang="en-US" dirty="0"/>
          </a:p>
        </p:txBody>
      </p:sp>
      <p:sp>
        <p:nvSpPr>
          <p:cNvPr id="3" name="頁尾版面配置區 2"/>
          <p:cNvSpPr>
            <a:spLocks noGrp="1"/>
          </p:cNvSpPr>
          <p:nvPr>
            <p:ph type="ftr" sz="quarter" idx="11"/>
          </p:nvPr>
        </p:nvSpPr>
        <p:spPr/>
        <p:txBody>
          <a:bodyPr/>
          <a:lstStyle/>
          <a:p>
            <a:r>
              <a:rPr lang="en-US" altLang="zh-HK" dirty="0"/>
              <a:t>CB3044 Chapter 20</a:t>
            </a:r>
            <a:endParaRPr lang="zh-HK" altLang="en-US" dirty="0"/>
          </a:p>
        </p:txBody>
      </p:sp>
      <p:sp>
        <p:nvSpPr>
          <p:cNvPr id="4" name="投影片編號版面配置區 3"/>
          <p:cNvSpPr>
            <a:spLocks noGrp="1"/>
          </p:cNvSpPr>
          <p:nvPr>
            <p:ph type="sldNum" sz="quarter" idx="12"/>
          </p:nvPr>
        </p:nvSpPr>
        <p:spPr/>
        <p:txBody>
          <a:bodyPr/>
          <a:lstStyle/>
          <a:p>
            <a:fld id="{F88E0A86-AD87-4A30-A3DC-363C9B204A99}" type="slidenum">
              <a:rPr lang="zh-HK" altLang="en-US" smtClean="0"/>
              <a:t>‹#›</a:t>
            </a:fld>
            <a:endParaRPr lang="zh-HK" altLang="en-US"/>
          </a:p>
        </p:txBody>
      </p:sp>
      <p:sp>
        <p:nvSpPr>
          <p:cNvPr id="5" name="直線接點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等腰三角形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zh-TW" altLang="en-US"/>
              <a:t>按一下以編輯母片標題樣式</a:t>
            </a:r>
            <a:endParaRPr kumimoji="0" lang="en-US"/>
          </a:p>
        </p:txBody>
      </p:sp>
      <p:sp>
        <p:nvSpPr>
          <p:cNvPr id="3" name="文字版面配置區 2"/>
          <p:cNvSpPr>
            <a:spLocks noGrp="1"/>
          </p:cNvSpPr>
          <p:nvPr>
            <p:ph type="body" idx="2"/>
          </p:nvPr>
        </p:nvSpPr>
        <p:spPr>
          <a:xfrm>
            <a:off x="6324600" y="1219200"/>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zh-TW" altLang="en-US"/>
              <a:t>按一下以編輯母片文字樣式</a:t>
            </a:r>
          </a:p>
        </p:txBody>
      </p:sp>
      <p:sp>
        <p:nvSpPr>
          <p:cNvPr id="5" name="日期版面配置區 4"/>
          <p:cNvSpPr>
            <a:spLocks noGrp="1"/>
          </p:cNvSpPr>
          <p:nvPr>
            <p:ph type="dt" sz="half" idx="10"/>
          </p:nvPr>
        </p:nvSpPr>
        <p:spPr/>
        <p:txBody>
          <a:bodyPr/>
          <a:lstStyle/>
          <a:p>
            <a:r>
              <a:rPr lang="en-US" altLang="zh-HK" dirty="0"/>
              <a:t>Prof. Junbo Wang</a:t>
            </a:r>
            <a:endParaRPr lang="zh-HK" altLang="en-US" dirty="0"/>
          </a:p>
        </p:txBody>
      </p:sp>
      <p:sp>
        <p:nvSpPr>
          <p:cNvPr id="6" name="頁尾版面配置區 5"/>
          <p:cNvSpPr>
            <a:spLocks noGrp="1"/>
          </p:cNvSpPr>
          <p:nvPr>
            <p:ph type="ftr" sz="quarter" idx="11"/>
          </p:nvPr>
        </p:nvSpPr>
        <p:spPr/>
        <p:txBody>
          <a:bodyPr/>
          <a:lstStyle/>
          <a:p>
            <a:r>
              <a:rPr lang="en-US" altLang="zh-HK" dirty="0"/>
              <a:t>CB3044 Chapter 20</a:t>
            </a:r>
            <a:endParaRPr lang="zh-HK" altLang="en-US" dirty="0"/>
          </a:p>
        </p:txBody>
      </p:sp>
      <p:sp>
        <p:nvSpPr>
          <p:cNvPr id="7" name="投影片編號版面配置區 6"/>
          <p:cNvSpPr>
            <a:spLocks noGrp="1"/>
          </p:cNvSpPr>
          <p:nvPr>
            <p:ph type="sldNum" sz="quarter" idx="12"/>
          </p:nvPr>
        </p:nvSpPr>
        <p:spPr/>
        <p:txBody>
          <a:bodyPr/>
          <a:lstStyle/>
          <a:p>
            <a:fld id="{F88E0A86-AD87-4A30-A3DC-363C9B204A99}" type="slidenum">
              <a:rPr lang="zh-HK" altLang="en-US" smtClean="0"/>
              <a:t>‹#›</a:t>
            </a:fld>
            <a:endParaRPr lang="zh-HK" altLang="en-US"/>
          </a:p>
        </p:txBody>
      </p:sp>
      <p:sp>
        <p:nvSpPr>
          <p:cNvPr id="8" name="直線接點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直線接點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等腰三角形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內容版面配置區 11"/>
          <p:cNvSpPr>
            <a:spLocks noGrp="1"/>
          </p:cNvSpPr>
          <p:nvPr>
            <p:ph sz="quarter" idx="1"/>
          </p:nvPr>
        </p:nvSpPr>
        <p:spPr>
          <a:xfrm>
            <a:off x="304800" y="304800"/>
            <a:ext cx="5715000" cy="5715000"/>
          </a:xfrm>
        </p:spPr>
        <p:txBody>
          <a:bodyPr/>
          <a:lstStyle/>
          <a:p>
            <a:pPr lvl="0" eaLnBrk="1" latinLnBrk="0" hangingPunct="1"/>
            <a:r>
              <a:rPr lang="zh-TW" altLang="en-US"/>
              <a:t>按一下以編輯母片文字樣式</a:t>
            </a:r>
          </a:p>
          <a:p>
            <a:pPr lvl="1" eaLnBrk="1" latinLnBrk="0" hangingPunct="1"/>
            <a:r>
              <a:rPr lang="zh-TW" altLang="en-US"/>
              <a:t>第二層</a:t>
            </a:r>
          </a:p>
          <a:p>
            <a:pPr lvl="2" eaLnBrk="1" latinLnBrk="0" hangingPunct="1"/>
            <a:r>
              <a:rPr lang="zh-TW" altLang="en-US"/>
              <a:t>第三層</a:t>
            </a:r>
          </a:p>
          <a:p>
            <a:pPr lvl="3" eaLnBrk="1" latinLnBrk="0" hangingPunct="1"/>
            <a:r>
              <a:rPr lang="zh-TW" altLang="en-US"/>
              <a:t>第四層</a:t>
            </a:r>
          </a:p>
          <a:p>
            <a:pPr lvl="4" eaLnBrk="1" latinLnBrk="0" hangingPunct="1"/>
            <a:r>
              <a:rPr lang="zh-TW" altLang="en-US"/>
              <a:t>第五層</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bg>
      <p:bgRef idx="1001">
        <a:schemeClr val="bg2"/>
      </p:bgRef>
    </p:bg>
    <p:spTree>
      <p:nvGrpSpPr>
        <p:cNvPr id="1" name=""/>
        <p:cNvGrpSpPr/>
        <p:nvPr/>
      </p:nvGrpSpPr>
      <p:grpSpPr>
        <a:xfrm>
          <a:off x="0" y="0"/>
          <a:ext cx="0" cy="0"/>
          <a:chOff x="0" y="0"/>
          <a:chExt cx="0" cy="0"/>
        </a:xfrm>
      </p:grpSpPr>
      <p:sp>
        <p:nvSpPr>
          <p:cNvPr id="2" name="標題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zh-TW" altLang="en-US"/>
              <a:t>按一下以編輯母片標題樣式</a:t>
            </a:r>
            <a:endParaRPr kumimoji="0" lang="en-US"/>
          </a:p>
        </p:txBody>
      </p:sp>
      <p:sp>
        <p:nvSpPr>
          <p:cNvPr id="3" name="圖片版面配置區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zh-TW" altLang="en-US"/>
              <a:t>按一下圖示以新增圖片</a:t>
            </a:r>
            <a:endParaRPr kumimoji="0" lang="en-US" dirty="0"/>
          </a:p>
        </p:txBody>
      </p:sp>
      <p:sp>
        <p:nvSpPr>
          <p:cNvPr id="4" name="文字版面配置區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zh-TW" altLang="en-US"/>
              <a:t>按一下以編輯母片文字樣式</a:t>
            </a:r>
          </a:p>
        </p:txBody>
      </p:sp>
      <p:sp>
        <p:nvSpPr>
          <p:cNvPr id="5" name="日期版面配置區 4"/>
          <p:cNvSpPr>
            <a:spLocks noGrp="1"/>
          </p:cNvSpPr>
          <p:nvPr>
            <p:ph type="dt" sz="half" idx="10"/>
          </p:nvPr>
        </p:nvSpPr>
        <p:spPr/>
        <p:txBody>
          <a:bodyPr/>
          <a:lstStyle/>
          <a:p>
            <a:r>
              <a:rPr lang="en-US" altLang="zh-HK" dirty="0"/>
              <a:t>Prof. Junbo Wang</a:t>
            </a:r>
            <a:endParaRPr lang="zh-HK" altLang="en-US" dirty="0"/>
          </a:p>
        </p:txBody>
      </p:sp>
      <p:sp>
        <p:nvSpPr>
          <p:cNvPr id="6" name="頁尾版面配置區 5"/>
          <p:cNvSpPr>
            <a:spLocks noGrp="1"/>
          </p:cNvSpPr>
          <p:nvPr>
            <p:ph type="ftr" sz="quarter" idx="11"/>
          </p:nvPr>
        </p:nvSpPr>
        <p:spPr/>
        <p:txBody>
          <a:bodyPr/>
          <a:lstStyle/>
          <a:p>
            <a:r>
              <a:rPr lang="en-US" altLang="zh-HK" dirty="0"/>
              <a:t>CB3044 Chapter 20</a:t>
            </a:r>
            <a:endParaRPr lang="zh-HK" altLang="en-US" dirty="0"/>
          </a:p>
        </p:txBody>
      </p:sp>
      <p:sp>
        <p:nvSpPr>
          <p:cNvPr id="7" name="投影片編號版面配置區 6"/>
          <p:cNvSpPr>
            <a:spLocks noGrp="1"/>
          </p:cNvSpPr>
          <p:nvPr>
            <p:ph type="sldNum" sz="quarter" idx="12"/>
          </p:nvPr>
        </p:nvSpPr>
        <p:spPr/>
        <p:txBody>
          <a:bodyPr/>
          <a:lstStyle/>
          <a:p>
            <a:fld id="{F88E0A86-AD87-4A30-A3DC-363C9B204A99}" type="slidenum">
              <a:rPr lang="zh-HK" altLang="en-US" smtClean="0"/>
              <a:t>‹#›</a:t>
            </a:fld>
            <a:endParaRPr lang="zh-HK" altLang="en-US"/>
          </a:p>
        </p:txBody>
      </p:sp>
      <p:sp>
        <p:nvSpPr>
          <p:cNvPr id="8" name="直線接點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等腰三角形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矩形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標題版面配置區 21"/>
          <p:cNvSpPr>
            <a:spLocks noGrp="1"/>
          </p:cNvSpPr>
          <p:nvPr>
            <p:ph type="title"/>
          </p:nvPr>
        </p:nvSpPr>
        <p:spPr>
          <a:xfrm>
            <a:off x="457200" y="152400"/>
            <a:ext cx="8229600" cy="990600"/>
          </a:xfrm>
          <a:prstGeom prst="rect">
            <a:avLst/>
          </a:prstGeom>
        </p:spPr>
        <p:txBody>
          <a:bodyPr vert="horz" anchor="b" anchorCtr="0">
            <a:normAutofit/>
          </a:bodyPr>
          <a:lstStyle/>
          <a:p>
            <a:r>
              <a:rPr kumimoji="0" lang="zh-TW" altLang="en-US"/>
              <a:t>按一下以編輯母片標題樣式</a:t>
            </a:r>
            <a:endParaRPr kumimoji="0" lang="en-US"/>
          </a:p>
        </p:txBody>
      </p:sp>
      <p:sp>
        <p:nvSpPr>
          <p:cNvPr id="13" name="文字版面配置區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zh-TW" altLang="en-US"/>
              <a:t>按一下以編輯母片文字樣式</a:t>
            </a:r>
          </a:p>
          <a:p>
            <a:pPr lvl="1" eaLnBrk="1" latinLnBrk="0" hangingPunct="1"/>
            <a:r>
              <a:rPr kumimoji="0" lang="zh-TW" altLang="en-US"/>
              <a:t>第二層</a:t>
            </a:r>
          </a:p>
          <a:p>
            <a:pPr lvl="2" eaLnBrk="1" latinLnBrk="0" hangingPunct="1"/>
            <a:r>
              <a:rPr kumimoji="0" lang="zh-TW" altLang="en-US"/>
              <a:t>第三層</a:t>
            </a:r>
          </a:p>
          <a:p>
            <a:pPr lvl="3" eaLnBrk="1" latinLnBrk="0" hangingPunct="1"/>
            <a:r>
              <a:rPr kumimoji="0" lang="zh-TW" altLang="en-US"/>
              <a:t>第四層</a:t>
            </a:r>
          </a:p>
          <a:p>
            <a:pPr lvl="4" eaLnBrk="1" latinLnBrk="0" hangingPunct="1"/>
            <a:r>
              <a:rPr kumimoji="0" lang="zh-TW" altLang="en-US"/>
              <a:t>第五層</a:t>
            </a:r>
            <a:endParaRPr kumimoji="0" lang="en-US"/>
          </a:p>
        </p:txBody>
      </p:sp>
      <p:sp>
        <p:nvSpPr>
          <p:cNvPr id="14" name="日期版面配置區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r>
              <a:rPr lang="en-US" altLang="zh-HK" dirty="0"/>
              <a:t>Prof. Junbo Wang</a:t>
            </a:r>
            <a:endParaRPr lang="zh-HK" altLang="en-US" dirty="0"/>
          </a:p>
        </p:txBody>
      </p:sp>
      <p:sp>
        <p:nvSpPr>
          <p:cNvPr id="3" name="頁尾版面配置區 2"/>
          <p:cNvSpPr>
            <a:spLocks noGrp="1"/>
          </p:cNvSpPr>
          <p:nvPr>
            <p:ph type="ftr" sz="quarter" idx="3"/>
          </p:nvPr>
        </p:nvSpPr>
        <p:spPr>
          <a:xfrm>
            <a:off x="2898648" y="6356350"/>
            <a:ext cx="3505200" cy="365760"/>
          </a:xfrm>
          <a:prstGeom prst="rect">
            <a:avLst/>
          </a:prstGeom>
        </p:spPr>
        <p:txBody>
          <a:bodyPr vert="horz"/>
          <a:lstStyle>
            <a:lvl1pPr algn="r" eaLnBrk="1" latinLnBrk="0" hangingPunct="1">
              <a:defRPr kumimoji="0" sz="1400">
                <a:solidFill>
                  <a:schemeClr val="tx2"/>
                </a:solidFill>
              </a:defRPr>
            </a:lvl1pPr>
          </a:lstStyle>
          <a:p>
            <a:r>
              <a:rPr lang="en-US" altLang="zh-HK" dirty="0"/>
              <a:t>CB3044 Chapter 20</a:t>
            </a:r>
            <a:endParaRPr lang="zh-HK" altLang="en-US" dirty="0"/>
          </a:p>
        </p:txBody>
      </p:sp>
      <p:sp>
        <p:nvSpPr>
          <p:cNvPr id="23" name="投影片編號版面配置區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fld id="{F88E0A86-AD87-4A30-A3DC-363C9B204A99}" type="slidenum">
              <a:rPr lang="zh-HK" altLang="en-US" smtClean="0"/>
              <a:t>‹#›</a:t>
            </a:fld>
            <a:endParaRPr lang="zh-HK" altLang="en-US"/>
          </a:p>
        </p:txBody>
      </p:sp>
      <p:sp>
        <p:nvSpPr>
          <p:cNvPr id="28" name="直線接點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直線接點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等腰三角形 9"/>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txBox="1">
            <a:spLocks/>
          </p:cNvSpPr>
          <p:nvPr/>
        </p:nvSpPr>
        <p:spPr bwMode="auto">
          <a:xfrm>
            <a:off x="5486400" y="1219200"/>
            <a:ext cx="36576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sz="3800">
                <a:solidFill>
                  <a:schemeClr val="tx2"/>
                </a:solidFill>
                <a:latin typeface="Arial" pitchFamily="34" charset="0"/>
                <a:ea typeface="ヒラギノ角ゴ Pro W3" pitchFamily="-84" charset="-128"/>
              </a:defRPr>
            </a:lvl1pPr>
            <a:lvl2pPr marL="742950" indent="-285750">
              <a:defRPr sz="3800">
                <a:solidFill>
                  <a:schemeClr val="tx2"/>
                </a:solidFill>
                <a:latin typeface="Arial" pitchFamily="34" charset="0"/>
                <a:ea typeface="ヒラギノ角ゴ Pro W3" pitchFamily="-84" charset="-128"/>
              </a:defRPr>
            </a:lvl2pPr>
            <a:lvl3pPr marL="1143000" indent="-228600">
              <a:defRPr sz="3800">
                <a:solidFill>
                  <a:schemeClr val="tx2"/>
                </a:solidFill>
                <a:latin typeface="Arial" pitchFamily="34" charset="0"/>
                <a:ea typeface="ヒラギノ角ゴ Pro W3" pitchFamily="-84" charset="-128"/>
              </a:defRPr>
            </a:lvl3pPr>
            <a:lvl4pPr marL="1600200" indent="-228600">
              <a:defRPr sz="3800">
                <a:solidFill>
                  <a:schemeClr val="tx2"/>
                </a:solidFill>
                <a:latin typeface="Arial" pitchFamily="34" charset="0"/>
                <a:ea typeface="ヒラギノ角ゴ Pro W3" pitchFamily="-84" charset="-128"/>
              </a:defRPr>
            </a:lvl4pPr>
            <a:lvl5pPr marL="2057400" indent="-228600">
              <a:defRPr sz="3800">
                <a:solidFill>
                  <a:schemeClr val="tx2"/>
                </a:solidFill>
                <a:latin typeface="Arial" pitchFamily="34" charset="0"/>
                <a:ea typeface="ヒラギノ角ゴ Pro W3" pitchFamily="-84" charset="-128"/>
              </a:defRPr>
            </a:lvl5pPr>
            <a:lvl6pPr marL="25146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6pPr>
            <a:lvl7pPr marL="29718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7pPr>
            <a:lvl8pPr marL="34290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8pPr>
            <a:lvl9pPr marL="38862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9pPr>
          </a:lstStyle>
          <a:p>
            <a:pPr algn="ctr"/>
            <a:r>
              <a:rPr lang="en-AU" altLang="zh-HK" sz="2800" b="1">
                <a:solidFill>
                  <a:schemeClr val="tx1"/>
                </a:solidFill>
                <a:latin typeface="Verdana" pitchFamily="34" charset="0"/>
              </a:rPr>
              <a:t>Chapter 20</a:t>
            </a:r>
            <a:br>
              <a:rPr lang="en-AU" altLang="zh-HK" sz="2800" b="1">
                <a:solidFill>
                  <a:schemeClr val="tx1"/>
                </a:solidFill>
                <a:latin typeface="Verdana" pitchFamily="34" charset="0"/>
              </a:rPr>
            </a:br>
            <a:br>
              <a:rPr lang="en-AU" altLang="zh-HK" sz="2800" b="1">
                <a:solidFill>
                  <a:schemeClr val="tx1"/>
                </a:solidFill>
                <a:latin typeface="Verdana" pitchFamily="34" charset="0"/>
              </a:rPr>
            </a:br>
            <a:r>
              <a:rPr lang="en-US" altLang="zh-HK" sz="2800" b="1">
                <a:latin typeface="Verdana" pitchFamily="34" charset="0"/>
              </a:rPr>
              <a:t>The Mutual Fund Industry</a:t>
            </a:r>
            <a:endParaRPr lang="en-US" altLang="zh-HK" sz="2800" b="1">
              <a:solidFill>
                <a:schemeClr val="tx1"/>
              </a:solidFill>
              <a:latin typeface="Verdana" pitchFamily="34" charset="0"/>
            </a:endParaRPr>
          </a:p>
        </p:txBody>
      </p:sp>
    </p:spTree>
    <p:extLst>
      <p:ext uri="{BB962C8B-B14F-4D97-AF65-F5344CB8AC3E}">
        <p14:creationId xmlns:p14="http://schemas.microsoft.com/office/powerpoint/2010/main" val="1035738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10</a:t>
            </a:fld>
            <a:endParaRPr lang="zh-HK" altLang="en-US"/>
          </a:p>
        </p:txBody>
      </p:sp>
      <p:pic>
        <p:nvPicPr>
          <p:cNvPr id="5" name="Picture 4"/>
          <p:cNvPicPr>
            <a:picLocks noChangeAspect="1"/>
          </p:cNvPicPr>
          <p:nvPr/>
        </p:nvPicPr>
        <p:blipFill>
          <a:blip r:embed="rId2"/>
          <a:stretch>
            <a:fillRect/>
          </a:stretch>
        </p:blipFill>
        <p:spPr>
          <a:xfrm>
            <a:off x="355473" y="764704"/>
            <a:ext cx="8591550" cy="4162425"/>
          </a:xfrm>
          <a:prstGeom prst="rect">
            <a:avLst/>
          </a:prstGeom>
        </p:spPr>
      </p:pic>
      <p:sp>
        <p:nvSpPr>
          <p:cNvPr id="6" name="TextBox 5"/>
          <p:cNvSpPr txBox="1"/>
          <p:nvPr/>
        </p:nvSpPr>
        <p:spPr>
          <a:xfrm>
            <a:off x="355473" y="5949280"/>
            <a:ext cx="2382383" cy="246221"/>
          </a:xfrm>
          <a:prstGeom prst="rect">
            <a:avLst/>
          </a:prstGeom>
          <a:noFill/>
        </p:spPr>
        <p:txBody>
          <a:bodyPr wrap="none" rtlCol="0">
            <a:spAutoFit/>
          </a:bodyPr>
          <a:lstStyle/>
          <a:p>
            <a:r>
              <a:rPr lang="en-US" sz="1000" dirty="0"/>
              <a:t>http://www.icifactbook.org/ch6/16_fb_ch6</a:t>
            </a:r>
          </a:p>
        </p:txBody>
      </p:sp>
    </p:spTree>
    <p:extLst>
      <p:ext uri="{BB962C8B-B14F-4D97-AF65-F5344CB8AC3E}">
        <p14:creationId xmlns:p14="http://schemas.microsoft.com/office/powerpoint/2010/main" val="17833364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hangingPunct="1"/>
            <a:r>
              <a:rPr lang="en-US" altLang="zh-HK" dirty="0">
                <a:ea typeface="ヒラギノ角ゴ Pro W3" pitchFamily="-84" charset="-128"/>
              </a:rPr>
              <a:t>Chapter Outline</a:t>
            </a:r>
          </a:p>
        </p:txBody>
      </p:sp>
      <p:sp>
        <p:nvSpPr>
          <p:cNvPr id="7171" name="Text Placeholder 2"/>
          <p:cNvSpPr>
            <a:spLocks noGrp="1"/>
          </p:cNvSpPr>
          <p:nvPr>
            <p:ph sz="quarter" idx="1"/>
          </p:nvPr>
        </p:nvSpPr>
        <p:spPr/>
        <p:txBody>
          <a:bodyPr/>
          <a:lstStyle/>
          <a:p>
            <a:pPr marL="0" indent="0" eaLnBrk="1" hangingPunct="1">
              <a:buFont typeface="Wingdings" pitchFamily="2" charset="2"/>
              <a:buNone/>
            </a:pPr>
            <a:r>
              <a:rPr lang="en-US" altLang="zh-HK" dirty="0">
                <a:ea typeface="ヒラギノ角ゴ Pro W3" pitchFamily="-84" charset="-128"/>
              </a:rPr>
              <a:t>Topics include:</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The Growth of Mutual Funds</a:t>
            </a:r>
          </a:p>
          <a:p>
            <a:pPr lvl="1" eaLnBrk="1" hangingPunct="1">
              <a:buFont typeface="Arial" pitchFamily="34" charset="0"/>
              <a:buChar char="─"/>
            </a:pPr>
            <a:r>
              <a:rPr lang="en-US" altLang="zh-HK" dirty="0">
                <a:solidFill>
                  <a:schemeClr val="tx1"/>
                </a:solidFill>
                <a:ea typeface="ヒラギノ角ゴ Pro W3" pitchFamily="-84" charset="-128"/>
              </a:rPr>
              <a:t>Mutual Fund Structure</a:t>
            </a:r>
          </a:p>
          <a:p>
            <a:pPr lvl="1" eaLnBrk="1" hangingPunct="1">
              <a:buFont typeface="Arial" pitchFamily="34" charset="0"/>
              <a:buChar char="─"/>
            </a:pPr>
            <a:r>
              <a:rPr lang="en-US" altLang="zh-HK" dirty="0">
                <a:solidFill>
                  <a:schemeClr val="tx1"/>
                </a:solidFill>
                <a:ea typeface="ヒラギノ角ゴ Pro W3" pitchFamily="-84" charset="-128"/>
              </a:rPr>
              <a:t>Investment Objective Classes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Fee Structure of Investment Funds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Regulation of Mutual Funds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Hedge Funds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Conflicts of Interest in the Mutual Fund Industry</a:t>
            </a:r>
          </a:p>
          <a:p>
            <a:pPr lvl="1" eaLnBrk="1" hangingPunct="1">
              <a:buFont typeface="Arial" pitchFamily="34" charset="0"/>
              <a:buChar char="─"/>
            </a:pPr>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11</a:t>
            </a:fld>
            <a:endParaRPr lang="zh-HK" altLang="en-US"/>
          </a:p>
        </p:txBody>
      </p:sp>
    </p:spTree>
    <p:extLst>
      <p:ext uri="{BB962C8B-B14F-4D97-AF65-F5344CB8AC3E}">
        <p14:creationId xmlns:p14="http://schemas.microsoft.com/office/powerpoint/2010/main" val="3311354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pPr eaLnBrk="1" hangingPunct="1"/>
            <a:r>
              <a:rPr lang="en-US" altLang="zh-HK">
                <a:ea typeface="ヒラギノ角ゴ Pro W3" pitchFamily="-84" charset="-128"/>
              </a:rPr>
              <a:t>Mutual Fund Structure</a:t>
            </a:r>
          </a:p>
        </p:txBody>
      </p:sp>
      <p:sp>
        <p:nvSpPr>
          <p:cNvPr id="19459" name="Text Placeholder 2"/>
          <p:cNvSpPr>
            <a:spLocks noGrp="1"/>
          </p:cNvSpPr>
          <p:nvPr>
            <p:ph sz="quarter" idx="1"/>
          </p:nvPr>
        </p:nvSpPr>
        <p:spPr>
          <a:xfrm>
            <a:off x="381000" y="1340768"/>
            <a:ext cx="8382000" cy="3581400"/>
          </a:xfrm>
        </p:spPr>
        <p:txBody>
          <a:bodyPr/>
          <a:lstStyle/>
          <a:p>
            <a:pPr eaLnBrk="1" hangingPunct="1"/>
            <a:r>
              <a:rPr lang="en-US" altLang="zh-HK" dirty="0">
                <a:ea typeface="ヒラギノ角ゴ Pro W3" pitchFamily="-84" charset="-128"/>
              </a:rPr>
              <a:t>Investment companies usually offer a number of different types of mutual funds, they are called complexes.</a:t>
            </a:r>
          </a:p>
          <a:p>
            <a:pPr eaLnBrk="1" hangingPunct="1"/>
            <a:r>
              <a:rPr lang="en-US" altLang="zh-HK" dirty="0">
                <a:ea typeface="ヒラギノ角ゴ Pro W3" pitchFamily="-84" charset="-128"/>
              </a:rPr>
              <a:t>Investors can often move investments among these funds without penalty.</a:t>
            </a:r>
          </a:p>
          <a:p>
            <a:pPr eaLnBrk="1" hangingPunct="1"/>
            <a:r>
              <a:rPr lang="en-US" altLang="zh-HK" dirty="0">
                <a:ea typeface="ヒラギノ角ゴ Pro W3" pitchFamily="-84" charset="-128"/>
              </a:rPr>
              <a:t>The complexes often issue consolidated statements.</a:t>
            </a:r>
          </a:p>
        </p:txBody>
      </p:sp>
      <p:sp>
        <p:nvSpPr>
          <p:cNvPr id="2" name="頁尾版面配置區 1"/>
          <p:cNvSpPr>
            <a:spLocks noGrp="1"/>
          </p:cNvSpPr>
          <p:nvPr>
            <p:ph type="ftr" sz="quarter" idx="11"/>
          </p:nvPr>
        </p:nvSpPr>
        <p:spPr/>
        <p:txBody>
          <a:bodyPr/>
          <a:lstStyle/>
          <a:p>
            <a:pPr algn="ctr"/>
            <a:r>
              <a:rPr lang="en-US" altLang="zh-HK" dirty="0"/>
              <a:t>CB3044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12</a:t>
            </a:fld>
            <a:endParaRPr lang="zh-HK" altLang="en-US"/>
          </a:p>
        </p:txBody>
      </p:sp>
      <p:pic>
        <p:nvPicPr>
          <p:cNvPr id="5" name="圖片 4">
            <a:extLst>
              <a:ext uri="{FF2B5EF4-FFF2-40B4-BE49-F238E27FC236}">
                <a16:creationId xmlns:a16="http://schemas.microsoft.com/office/drawing/2014/main" id="{1267A0B0-9992-4730-849F-ACD105D0D40A}"/>
              </a:ext>
            </a:extLst>
          </p:cNvPr>
          <p:cNvPicPr>
            <a:picLocks noChangeAspect="1"/>
          </p:cNvPicPr>
          <p:nvPr/>
        </p:nvPicPr>
        <p:blipFill rotWithShape="1">
          <a:blip r:embed="rId2"/>
          <a:srcRect l="20862" t="16401" r="20864" b="34600"/>
          <a:stretch/>
        </p:blipFill>
        <p:spPr>
          <a:xfrm>
            <a:off x="1439652" y="3638420"/>
            <a:ext cx="6264696" cy="2963032"/>
          </a:xfrm>
          <a:prstGeom prst="rect">
            <a:avLst/>
          </a:prstGeom>
        </p:spPr>
      </p:pic>
    </p:spTree>
    <p:extLst>
      <p:ext uri="{BB962C8B-B14F-4D97-AF65-F5344CB8AC3E}">
        <p14:creationId xmlns:p14="http://schemas.microsoft.com/office/powerpoint/2010/main" val="1018050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US" altLang="zh-HK">
                <a:ea typeface="ヒラギノ角ゴ Pro W3" pitchFamily="-84" charset="-128"/>
              </a:rPr>
              <a:t>Mutual Fund Structure</a:t>
            </a:r>
          </a:p>
        </p:txBody>
      </p:sp>
      <p:sp>
        <p:nvSpPr>
          <p:cNvPr id="20483" name="Text Placeholder 2"/>
          <p:cNvSpPr>
            <a:spLocks noGrp="1"/>
          </p:cNvSpPr>
          <p:nvPr>
            <p:ph sz="quarter" idx="1"/>
          </p:nvPr>
        </p:nvSpPr>
        <p:spPr/>
        <p:txBody>
          <a:bodyPr/>
          <a:lstStyle/>
          <a:p>
            <a:pPr eaLnBrk="1" hangingPunct="1"/>
            <a:r>
              <a:rPr lang="en-US" altLang="zh-HK" dirty="0">
                <a:ea typeface="ヒラギノ角ゴ Pro W3" pitchFamily="-84" charset="-128"/>
              </a:rPr>
              <a:t>Closed-End Fund: a fixed number of nonredeemable shares are sold through an initial offering and are then traded in the OTC market. </a:t>
            </a:r>
          </a:p>
          <a:p>
            <a:pPr lvl="1"/>
            <a:r>
              <a:rPr lang="en-US" altLang="zh-HK" dirty="0">
                <a:ea typeface="ヒラギノ角ゴ Pro W3" pitchFamily="-84" charset="-128"/>
              </a:rPr>
              <a:t>Price for the shares is determined by supply and demand forces.</a:t>
            </a:r>
          </a:p>
          <a:p>
            <a:pPr lvl="2"/>
            <a:r>
              <a:rPr lang="en-US" altLang="zh-HK" b="0" i="0" dirty="0">
                <a:solidFill>
                  <a:srgbClr val="555555"/>
                </a:solidFill>
                <a:effectLst/>
                <a:latin typeface="robotoregular"/>
              </a:rPr>
              <a:t>fluctuates with the value of the assets held by the funds.</a:t>
            </a:r>
            <a:endParaRPr lang="en-US" altLang="zh-HK" b="0" i="0" dirty="0">
              <a:solidFill>
                <a:srgbClr val="555555"/>
              </a:solidFill>
              <a:effectLst/>
              <a:latin typeface="robotoregular"/>
              <a:ea typeface="ヒラギノ角ゴ Pro W3" pitchFamily="-84" charset="-128"/>
            </a:endParaRPr>
          </a:p>
          <a:p>
            <a:pPr lvl="2"/>
            <a:r>
              <a:rPr lang="en-US" altLang="zh-HK" b="0" i="0" dirty="0">
                <a:solidFill>
                  <a:srgbClr val="555555"/>
                </a:solidFill>
                <a:effectLst/>
                <a:latin typeface="robotoregular"/>
              </a:rPr>
              <a:t>may be above or below the value of the assets held by the fund, depending on the market’s assessment of how likely managers are to pick stocks that will increase fund value.</a:t>
            </a:r>
            <a:endParaRPr lang="en-US" altLang="zh-HK" dirty="0">
              <a:ea typeface="ヒラギノ角ゴ Pro W3" pitchFamily="-84" charset="-128"/>
            </a:endParaRPr>
          </a:p>
          <a:p>
            <a:pPr lvl="1"/>
            <a:r>
              <a:rPr lang="en-US" altLang="zh-HK" dirty="0">
                <a:ea typeface="ヒラギノ角ゴ Pro W3" pitchFamily="-84" charset="-128"/>
              </a:rPr>
              <a:t>Problem: Once shares have been sold, the fund cannot take in any more investment dollars.</a:t>
            </a:r>
          </a:p>
          <a:p>
            <a:pPr lvl="1"/>
            <a:r>
              <a:rPr lang="en-US" altLang="zh-HK" dirty="0">
                <a:ea typeface="ヒラギノ角ゴ Pro W3" pitchFamily="-84" charset="-128"/>
              </a:rPr>
              <a:t>Advantage: investors cannot make withdrawals. </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13</a:t>
            </a:fld>
            <a:endParaRPr lang="zh-HK" altLang="en-US"/>
          </a:p>
        </p:txBody>
      </p:sp>
    </p:spTree>
    <p:extLst>
      <p:ext uri="{BB962C8B-B14F-4D97-AF65-F5344CB8AC3E}">
        <p14:creationId xmlns:p14="http://schemas.microsoft.com/office/powerpoint/2010/main" val="12035047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eaLnBrk="1" hangingPunct="1"/>
            <a:r>
              <a:rPr lang="en-US" altLang="zh-HK">
                <a:ea typeface="ヒラギノ角ゴ Pro W3" pitchFamily="-84" charset="-128"/>
              </a:rPr>
              <a:t>Mutual Fund Structure</a:t>
            </a:r>
          </a:p>
        </p:txBody>
      </p:sp>
      <p:sp>
        <p:nvSpPr>
          <p:cNvPr id="20483" name="Text Placeholder 2"/>
          <p:cNvSpPr>
            <a:spLocks noGrp="1"/>
          </p:cNvSpPr>
          <p:nvPr>
            <p:ph sz="quarter" idx="1"/>
          </p:nvPr>
        </p:nvSpPr>
        <p:spPr/>
        <p:txBody>
          <a:bodyPr/>
          <a:lstStyle/>
          <a:p>
            <a:pPr eaLnBrk="1" hangingPunct="1"/>
            <a:r>
              <a:rPr lang="en-US" altLang="zh-HK" dirty="0">
                <a:ea typeface="ヒラギノ角ゴ Pro W3" pitchFamily="-84" charset="-128"/>
              </a:rPr>
              <a:t>Open-End Fund: investors may buy or redeem shares at any point, where the price is determined by the </a:t>
            </a:r>
            <a:r>
              <a:rPr lang="en-US" altLang="zh-HK" b="1" dirty="0">
                <a:ea typeface="ヒラギノ角ゴ Pro W3" pitchFamily="-84" charset="-128"/>
              </a:rPr>
              <a:t>net asset value</a:t>
            </a:r>
            <a:r>
              <a:rPr lang="en-US" altLang="zh-HK" dirty="0">
                <a:ea typeface="ヒラギノ角ゴ Pro W3" pitchFamily="-84" charset="-128"/>
              </a:rPr>
              <a:t> of the fund.</a:t>
            </a:r>
          </a:p>
          <a:p>
            <a:pPr lvl="1"/>
            <a:r>
              <a:rPr lang="en-US" altLang="zh-HK" dirty="0">
                <a:ea typeface="ヒラギノ角ゴ Pro W3" pitchFamily="-84" charset="-128"/>
              </a:rPr>
              <a:t>The number of shares outstanding will change.</a:t>
            </a:r>
          </a:p>
          <a:p>
            <a:pPr lvl="1"/>
            <a:r>
              <a:rPr lang="en-US" altLang="zh-HK" dirty="0">
                <a:ea typeface="ヒラギノ角ゴ Pro W3" pitchFamily="-84" charset="-128"/>
              </a:rPr>
              <a:t>All shares bought and sold that day are traded at the same net asset value.</a:t>
            </a:r>
          </a:p>
          <a:p>
            <a:pPr lvl="1"/>
            <a:r>
              <a:rPr lang="en-US" altLang="zh-HK" dirty="0">
                <a:ea typeface="ヒラギノ角ゴ Pro W3" pitchFamily="-84" charset="-128"/>
              </a:rPr>
              <a:t>Couple of advantages: </a:t>
            </a:r>
          </a:p>
          <a:p>
            <a:pPr lvl="2"/>
            <a:r>
              <a:rPr lang="en-US" altLang="zh-HK" dirty="0">
                <a:ea typeface="ヒラギノ角ゴ Pro W3" pitchFamily="-84" charset="-128"/>
              </a:rPr>
              <a:t>The investment is very liquidity</a:t>
            </a:r>
          </a:p>
          <a:p>
            <a:pPr lvl="2"/>
            <a:r>
              <a:rPr lang="en-US" altLang="zh-HK" dirty="0">
                <a:ea typeface="ヒラギノ角ゴ Pro W3" pitchFamily="-84" charset="-128"/>
              </a:rPr>
              <a:t>Allows mutual funds to grow unchecked. </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14</a:t>
            </a:fld>
            <a:endParaRPr lang="zh-HK" altLang="en-US"/>
          </a:p>
        </p:txBody>
      </p:sp>
    </p:spTree>
    <p:extLst>
      <p:ext uri="{BB962C8B-B14F-4D97-AF65-F5344CB8AC3E}">
        <p14:creationId xmlns:p14="http://schemas.microsoft.com/office/powerpoint/2010/main" val="10228048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normAutofit fontScale="90000"/>
          </a:bodyPr>
          <a:lstStyle/>
          <a:p>
            <a:pPr eaLnBrk="1" hangingPunct="1"/>
            <a:r>
              <a:rPr lang="en-US" altLang="zh-HK">
                <a:ea typeface="ヒラギノ角ゴ Pro W3" pitchFamily="-84" charset="-128"/>
              </a:rPr>
              <a:t>Calculating a Mutual Fund</a:t>
            </a:r>
            <a:r>
              <a:rPr lang="ja-JP" altLang="en-US">
                <a:ea typeface="ヒラギノ角ゴ Pro W3" pitchFamily="-84" charset="-128"/>
              </a:rPr>
              <a:t>’</a:t>
            </a:r>
            <a:r>
              <a:rPr lang="en-US" altLang="ja-JP">
                <a:ea typeface="ヒラギノ角ゴ Pro W3" pitchFamily="-84" charset="-128"/>
              </a:rPr>
              <a:t>s </a:t>
            </a:r>
            <a:br>
              <a:rPr lang="en-US" altLang="ja-JP">
                <a:ea typeface="ヒラギノ角ゴ Pro W3" pitchFamily="-84" charset="-128"/>
              </a:rPr>
            </a:br>
            <a:r>
              <a:rPr lang="en-US" altLang="ja-JP">
                <a:ea typeface="ヒラギノ角ゴ Pro W3" pitchFamily="-84" charset="-128"/>
              </a:rPr>
              <a:t>Net Asset Value</a:t>
            </a:r>
            <a:endParaRPr lang="en-US" altLang="zh-HK">
              <a:ea typeface="ヒラギノ角ゴ Pro W3" pitchFamily="-84" charset="-128"/>
            </a:endParaRPr>
          </a:p>
        </p:txBody>
      </p:sp>
      <p:sp>
        <p:nvSpPr>
          <p:cNvPr id="21507" name="Text Placeholder 2"/>
          <p:cNvSpPr>
            <a:spLocks noGrp="1"/>
          </p:cNvSpPr>
          <p:nvPr>
            <p:ph sz="quarter" idx="1"/>
          </p:nvPr>
        </p:nvSpPr>
        <p:spPr>
          <a:xfrm>
            <a:off x="345948" y="1431925"/>
            <a:ext cx="8610600" cy="1752600"/>
          </a:xfrm>
        </p:spPr>
        <p:txBody>
          <a:bodyPr/>
          <a:lstStyle/>
          <a:p>
            <a:pPr eaLnBrk="1" hangingPunct="1"/>
            <a:r>
              <a:rPr lang="en-US" altLang="zh-HK" sz="2400" b="1" i="1" dirty="0">
                <a:ea typeface="ヒラギノ角ゴ Pro W3" pitchFamily="-84" charset="-128"/>
              </a:rPr>
              <a:t>Net Asset Value (NAV)</a:t>
            </a:r>
          </a:p>
          <a:p>
            <a:pPr eaLnBrk="1" hangingPunct="1"/>
            <a:r>
              <a:rPr lang="en-US" altLang="zh-HK" sz="2400" i="1" dirty="0">
                <a:ea typeface="ヒラギノ角ゴ Pro W3" pitchFamily="-84" charset="-128"/>
              </a:rPr>
              <a:t>Definition:</a:t>
            </a:r>
            <a:r>
              <a:rPr lang="en-US" altLang="zh-HK" sz="2400" dirty="0">
                <a:ea typeface="ヒラギノ角ゴ Pro W3" pitchFamily="-84" charset="-128"/>
              </a:rPr>
              <a:t> Total value of the mutual fund</a:t>
            </a:r>
            <a:r>
              <a:rPr lang="ja-JP" altLang="en-US" sz="2400" dirty="0">
                <a:ea typeface="ヒラギノ角ゴ Pro W3" pitchFamily="-84" charset="-128"/>
              </a:rPr>
              <a:t>’</a:t>
            </a:r>
            <a:r>
              <a:rPr lang="en-US" altLang="ja-JP" sz="2400" dirty="0">
                <a:ea typeface="ヒラギノ角ゴ Pro W3" pitchFamily="-84" charset="-128"/>
              </a:rPr>
              <a:t>s stocks, </a:t>
            </a:r>
            <a:br>
              <a:rPr lang="en-US" altLang="ja-JP" sz="2400" dirty="0">
                <a:ea typeface="ヒラギノ角ゴ Pro W3" pitchFamily="-84" charset="-128"/>
              </a:rPr>
            </a:br>
            <a:r>
              <a:rPr lang="en-US" altLang="ja-JP" sz="2400" dirty="0">
                <a:ea typeface="ヒラギノ角ゴ Pro W3" pitchFamily="-84" charset="-128"/>
              </a:rPr>
              <a:t>bonds, cash, and other assets minus any liabilities such as accrued fees, divided by the number of shares outstanding</a:t>
            </a:r>
            <a:endParaRPr lang="en-US" altLang="zh-HK" sz="2400" dirty="0">
              <a:ea typeface="ヒラギノ角ゴ Pro W3" pitchFamily="-84" charset="-128"/>
            </a:endParaRPr>
          </a:p>
        </p:txBody>
      </p:sp>
      <p:graphicFrame>
        <p:nvGraphicFramePr>
          <p:cNvPr id="21508" name="Object 3"/>
          <p:cNvGraphicFramePr>
            <a:graphicFrameLocks noChangeAspect="1"/>
          </p:cNvGraphicFramePr>
          <p:nvPr>
            <p:extLst>
              <p:ext uri="{D42A27DB-BD31-4B8C-83A1-F6EECF244321}">
                <p14:modId xmlns:p14="http://schemas.microsoft.com/office/powerpoint/2010/main" val="928758730"/>
              </p:ext>
            </p:extLst>
          </p:nvPr>
        </p:nvGraphicFramePr>
        <p:xfrm>
          <a:off x="2123728" y="3184525"/>
          <a:ext cx="4678363" cy="2743200"/>
        </p:xfrm>
        <a:graphic>
          <a:graphicData uri="http://schemas.openxmlformats.org/presentationml/2006/ole">
            <mc:AlternateContent xmlns:mc="http://schemas.openxmlformats.org/markup-compatibility/2006">
              <mc:Choice xmlns:v="urn:schemas-microsoft-com:vml" Requires="v">
                <p:oleObj spid="_x0000_s1129" name="Document" r:id="rId3" imgW="6272784" imgH="3667857" progId="Word.Document.8">
                  <p:embed/>
                </p:oleObj>
              </mc:Choice>
              <mc:Fallback>
                <p:oleObj name="Document" r:id="rId3" imgW="6272784" imgH="3667857" progId="Word.Documen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3728" y="3184525"/>
                        <a:ext cx="4678363" cy="2743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15</a:t>
            </a:fld>
            <a:endParaRPr lang="zh-HK" altLang="en-US"/>
          </a:p>
        </p:txBody>
      </p:sp>
    </p:spTree>
    <p:extLst>
      <p:ext uri="{BB962C8B-B14F-4D97-AF65-F5344CB8AC3E}">
        <p14:creationId xmlns:p14="http://schemas.microsoft.com/office/powerpoint/2010/main" val="4188724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normAutofit fontScale="90000"/>
          </a:bodyPr>
          <a:lstStyle/>
          <a:p>
            <a:pPr eaLnBrk="1" hangingPunct="1"/>
            <a:r>
              <a:rPr lang="en-US" altLang="zh-HK">
                <a:ea typeface="ヒラギノ角ゴ Pro W3" pitchFamily="-84" charset="-128"/>
              </a:rPr>
              <a:t>Mutual Fund Structure: </a:t>
            </a:r>
            <a:br>
              <a:rPr lang="en-US" altLang="zh-HK">
                <a:ea typeface="ヒラギノ角ゴ Pro W3" pitchFamily="-84" charset="-128"/>
              </a:rPr>
            </a:br>
            <a:r>
              <a:rPr lang="en-US" altLang="zh-HK">
                <a:ea typeface="ヒラギノ角ゴ Pro W3" pitchFamily="-84" charset="-128"/>
              </a:rPr>
              <a:t>the Organization</a:t>
            </a:r>
          </a:p>
        </p:txBody>
      </p:sp>
      <p:sp>
        <p:nvSpPr>
          <p:cNvPr id="22531" name="Text Placeholder 2"/>
          <p:cNvSpPr>
            <a:spLocks noGrp="1"/>
          </p:cNvSpPr>
          <p:nvPr>
            <p:ph sz="quarter" idx="1"/>
          </p:nvPr>
        </p:nvSpPr>
        <p:spPr/>
        <p:txBody>
          <a:bodyPr/>
          <a:lstStyle/>
          <a:p>
            <a:pPr eaLnBrk="1" hangingPunct="1"/>
            <a:r>
              <a:rPr lang="en-US" altLang="zh-HK" dirty="0">
                <a:ea typeface="ヒラギノ角ゴ Pro W3" pitchFamily="-84" charset="-128"/>
              </a:rPr>
              <a:t>The shareholders, or owners, of the mutual fund are the investors.</a:t>
            </a:r>
          </a:p>
          <a:p>
            <a:pPr eaLnBrk="1" hangingPunct="1"/>
            <a:r>
              <a:rPr lang="en-US" altLang="zh-HK" dirty="0">
                <a:ea typeface="ヒラギノ角ゴ Pro W3" pitchFamily="-84" charset="-128"/>
              </a:rPr>
              <a:t>The board of directors oversees the fund</a:t>
            </a:r>
            <a:r>
              <a:rPr lang="ja-JP" altLang="en-US" dirty="0">
                <a:ea typeface="ヒラギノ角ゴ Pro W3" pitchFamily="-84" charset="-128"/>
              </a:rPr>
              <a:t>’</a:t>
            </a:r>
            <a:r>
              <a:rPr lang="en-US" altLang="ja-JP" dirty="0">
                <a:ea typeface="ヒラギノ角ゴ Pro W3" pitchFamily="-84" charset="-128"/>
              </a:rPr>
              <a:t>s activities, hires the investment advisor, an underwriter, etc., to manage the day to day operations of the fund.</a:t>
            </a:r>
          </a:p>
          <a:p>
            <a:r>
              <a:rPr lang="en-US" altLang="zh-HK" dirty="0">
                <a:ea typeface="ヒラギノ角ゴ Pro W3" pitchFamily="-84" charset="-128"/>
              </a:rPr>
              <a:t>In theory, the board can fire the fund manager and hire anyone they choose. </a:t>
            </a:r>
          </a:p>
          <a:p>
            <a:pPr eaLnBrk="1" hangingPunct="1"/>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16</a:t>
            </a:fld>
            <a:endParaRPr lang="zh-HK" altLang="en-US"/>
          </a:p>
        </p:txBody>
      </p:sp>
    </p:spTree>
    <p:extLst>
      <p:ext uri="{BB962C8B-B14F-4D97-AF65-F5344CB8AC3E}">
        <p14:creationId xmlns:p14="http://schemas.microsoft.com/office/powerpoint/2010/main" val="16012940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17</a:t>
            </a:fld>
            <a:endParaRPr lang="zh-HK" altLang="en-US"/>
          </a:p>
        </p:txBody>
      </p:sp>
      <p:pic>
        <p:nvPicPr>
          <p:cNvPr id="23555" name="Picture 1" descr="fig20_03.gi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8184" y="630536"/>
            <a:ext cx="7776864" cy="5645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6" name="TextBox 2"/>
          <p:cNvSpPr txBox="1">
            <a:spLocks noChangeArrowheads="1"/>
          </p:cNvSpPr>
          <p:nvPr/>
        </p:nvSpPr>
        <p:spPr bwMode="auto">
          <a:xfrm>
            <a:off x="917448" y="260648"/>
            <a:ext cx="7467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800">
                <a:solidFill>
                  <a:schemeClr val="tx2"/>
                </a:solidFill>
                <a:latin typeface="Arial" pitchFamily="34" charset="0"/>
                <a:ea typeface="ヒラギノ角ゴ Pro W3" pitchFamily="-84" charset="-128"/>
              </a:defRPr>
            </a:lvl1pPr>
            <a:lvl2pPr marL="742950" indent="-285750">
              <a:defRPr sz="3800">
                <a:solidFill>
                  <a:schemeClr val="tx2"/>
                </a:solidFill>
                <a:latin typeface="Arial" pitchFamily="34" charset="0"/>
                <a:ea typeface="ヒラギノ角ゴ Pro W3" pitchFamily="-84" charset="-128"/>
              </a:defRPr>
            </a:lvl2pPr>
            <a:lvl3pPr marL="1143000" indent="-228600">
              <a:defRPr sz="3800">
                <a:solidFill>
                  <a:schemeClr val="tx2"/>
                </a:solidFill>
                <a:latin typeface="Arial" pitchFamily="34" charset="0"/>
                <a:ea typeface="ヒラギノ角ゴ Pro W3" pitchFamily="-84" charset="-128"/>
              </a:defRPr>
            </a:lvl3pPr>
            <a:lvl4pPr marL="1600200" indent="-228600">
              <a:defRPr sz="3800">
                <a:solidFill>
                  <a:schemeClr val="tx2"/>
                </a:solidFill>
                <a:latin typeface="Arial" pitchFamily="34" charset="0"/>
                <a:ea typeface="ヒラギノ角ゴ Pro W3" pitchFamily="-84" charset="-128"/>
              </a:defRPr>
            </a:lvl4pPr>
            <a:lvl5pPr marL="2057400" indent="-228600">
              <a:defRPr sz="3800">
                <a:solidFill>
                  <a:schemeClr val="tx2"/>
                </a:solidFill>
                <a:latin typeface="Arial" pitchFamily="34" charset="0"/>
                <a:ea typeface="ヒラギノ角ゴ Pro W3" pitchFamily="-84" charset="-128"/>
              </a:defRPr>
            </a:lvl5pPr>
            <a:lvl6pPr marL="25146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6pPr>
            <a:lvl7pPr marL="29718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7pPr>
            <a:lvl8pPr marL="34290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8pPr>
            <a:lvl9pPr marL="38862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9pPr>
          </a:lstStyle>
          <a:p>
            <a:r>
              <a:rPr lang="en-US" altLang="zh-HK" sz="1800" b="1" dirty="0">
                <a:latin typeface="Verdana" pitchFamily="34" charset="0"/>
              </a:rPr>
              <a:t>Figure 20.3 </a:t>
            </a:r>
            <a:r>
              <a:rPr lang="en-US" altLang="zh-HK" sz="1800" dirty="0">
                <a:latin typeface="Verdana" pitchFamily="34" charset="0"/>
              </a:rPr>
              <a:t>The Organizational Structure of a Mutual Fund</a:t>
            </a:r>
          </a:p>
        </p:txBody>
      </p:sp>
    </p:spTree>
    <p:extLst>
      <p:ext uri="{BB962C8B-B14F-4D97-AF65-F5344CB8AC3E}">
        <p14:creationId xmlns:p14="http://schemas.microsoft.com/office/powerpoint/2010/main" val="12026325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pPr eaLnBrk="1" hangingPunct="1"/>
            <a:r>
              <a:rPr lang="en-US" altLang="zh-HK">
                <a:ea typeface="ヒラギノ角ゴ Pro W3" pitchFamily="-84" charset="-128"/>
              </a:rPr>
              <a:t>Investment Objective Classes</a:t>
            </a:r>
          </a:p>
        </p:txBody>
      </p:sp>
      <p:sp>
        <p:nvSpPr>
          <p:cNvPr id="25603" name="Text Placeholder 2"/>
          <p:cNvSpPr>
            <a:spLocks noGrp="1"/>
          </p:cNvSpPr>
          <p:nvPr>
            <p:ph sz="quarter" idx="1"/>
          </p:nvPr>
        </p:nvSpPr>
        <p:spPr/>
        <p:txBody>
          <a:bodyPr/>
          <a:lstStyle/>
          <a:p>
            <a:pPr eaLnBrk="1" hangingPunct="1"/>
            <a:r>
              <a:rPr lang="en-US" altLang="zh-HK" dirty="0">
                <a:ea typeface="ヒラギノ角ゴ Pro W3" pitchFamily="-84" charset="-128"/>
              </a:rPr>
              <a:t>There are four primary classes of mutual funds available to investors:</a:t>
            </a:r>
          </a:p>
          <a:p>
            <a:pPr marL="860425" lvl="1" indent="-514350" eaLnBrk="1" hangingPunct="1">
              <a:buFontTx/>
              <a:buAutoNum type="arabicPeriod"/>
            </a:pPr>
            <a:r>
              <a:rPr lang="en-US" altLang="zh-HK" dirty="0">
                <a:ea typeface="ヒラギノ角ゴ Pro W3" pitchFamily="-84" charset="-128"/>
              </a:rPr>
              <a:t>Stock (equity) funds</a:t>
            </a:r>
          </a:p>
          <a:p>
            <a:pPr marL="860425" lvl="1" indent="-514350" eaLnBrk="1" hangingPunct="1">
              <a:buFontTx/>
              <a:buAutoNum type="arabicPeriod"/>
            </a:pPr>
            <a:r>
              <a:rPr lang="en-US" altLang="zh-HK" dirty="0">
                <a:ea typeface="ヒラギノ角ゴ Pro W3" pitchFamily="-84" charset="-128"/>
              </a:rPr>
              <a:t>Bond funds</a:t>
            </a:r>
          </a:p>
          <a:p>
            <a:pPr marL="860425" lvl="1" indent="-514350" eaLnBrk="1" hangingPunct="1">
              <a:buFontTx/>
              <a:buAutoNum type="arabicPeriod"/>
            </a:pPr>
            <a:r>
              <a:rPr lang="en-US" altLang="zh-HK" dirty="0">
                <a:ea typeface="ヒラギノ角ゴ Pro W3" pitchFamily="-84" charset="-128"/>
              </a:rPr>
              <a:t>Hybrid funds</a:t>
            </a:r>
          </a:p>
          <a:p>
            <a:pPr marL="860425" lvl="1" indent="-514350" eaLnBrk="1" hangingPunct="1">
              <a:buFontTx/>
              <a:buAutoNum type="arabicPeriod"/>
            </a:pPr>
            <a:r>
              <a:rPr lang="en-US" altLang="zh-HK" dirty="0">
                <a:ea typeface="ヒラギノ角ゴ Pro W3" pitchFamily="-84" charset="-128"/>
              </a:rPr>
              <a:t>Money market funds</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18</a:t>
            </a:fld>
            <a:endParaRPr lang="zh-HK" altLang="en-US"/>
          </a:p>
        </p:txBody>
      </p:sp>
      <p:pic>
        <p:nvPicPr>
          <p:cNvPr id="5" name="Picture 4"/>
          <p:cNvPicPr>
            <a:picLocks noChangeAspect="1"/>
          </p:cNvPicPr>
          <p:nvPr/>
        </p:nvPicPr>
        <p:blipFill>
          <a:blip r:embed="rId2"/>
          <a:stretch>
            <a:fillRect/>
          </a:stretch>
        </p:blipFill>
        <p:spPr>
          <a:xfrm>
            <a:off x="4498289" y="2852936"/>
            <a:ext cx="3989999" cy="3503414"/>
          </a:xfrm>
          <a:prstGeom prst="rect">
            <a:avLst/>
          </a:prstGeom>
        </p:spPr>
      </p:pic>
      <p:sp>
        <p:nvSpPr>
          <p:cNvPr id="6" name="TextBox 5"/>
          <p:cNvSpPr txBox="1"/>
          <p:nvPr/>
        </p:nvSpPr>
        <p:spPr>
          <a:xfrm>
            <a:off x="1914346" y="6033849"/>
            <a:ext cx="2382383" cy="246221"/>
          </a:xfrm>
          <a:prstGeom prst="rect">
            <a:avLst/>
          </a:prstGeom>
          <a:noFill/>
        </p:spPr>
        <p:txBody>
          <a:bodyPr wrap="none" rtlCol="0">
            <a:spAutoFit/>
          </a:bodyPr>
          <a:lstStyle/>
          <a:p>
            <a:r>
              <a:rPr lang="en-US" sz="1000" dirty="0"/>
              <a:t>http://www.icifactbook.org/ch2/16_fb_ch2</a:t>
            </a:r>
          </a:p>
        </p:txBody>
      </p:sp>
    </p:spTree>
    <p:extLst>
      <p:ext uri="{BB962C8B-B14F-4D97-AF65-F5344CB8AC3E}">
        <p14:creationId xmlns:p14="http://schemas.microsoft.com/office/powerpoint/2010/main" val="28392922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normAutofit fontScale="90000"/>
          </a:bodyPr>
          <a:lstStyle/>
          <a:p>
            <a:r>
              <a:rPr lang="en-US" altLang="zh-HK" dirty="0">
                <a:ea typeface="ヒラギノ角ゴ Pro W3" pitchFamily="-84" charset="-128"/>
              </a:rPr>
              <a:t>Investment Objective Classes -Stock Funds</a:t>
            </a:r>
          </a:p>
        </p:txBody>
      </p:sp>
      <p:sp>
        <p:nvSpPr>
          <p:cNvPr id="27651" name="Text Placeholder 2"/>
          <p:cNvSpPr>
            <a:spLocks noGrp="1"/>
          </p:cNvSpPr>
          <p:nvPr>
            <p:ph sz="quarter" idx="1"/>
          </p:nvPr>
        </p:nvSpPr>
        <p:spPr>
          <a:xfrm>
            <a:off x="381000" y="1447800"/>
            <a:ext cx="8610600" cy="4648200"/>
          </a:xfrm>
        </p:spPr>
        <p:txBody>
          <a:bodyPr/>
          <a:lstStyle/>
          <a:p>
            <a:pPr>
              <a:buFont typeface="Arial" pitchFamily="34" charset="0"/>
              <a:buChar char="─"/>
            </a:pPr>
            <a:r>
              <a:rPr lang="en-US" altLang="zh-HK" dirty="0">
                <a:ea typeface="ヒラギノ角ゴ Pro W3" pitchFamily="-84" charset="-128"/>
              </a:rPr>
              <a:t>Other than investing in common equity, the stated objective of any particular fund can vary dramatically.</a:t>
            </a:r>
          </a:p>
          <a:p>
            <a:pPr lvl="1">
              <a:buFont typeface="Wingdings" panose="05000000000000000000" pitchFamily="2" charset="2"/>
              <a:buChar char="Ø"/>
            </a:pPr>
            <a:r>
              <a:rPr lang="en-US" altLang="zh-HK" dirty="0">
                <a:ea typeface="ヒラギノ角ゴ Pro W3" pitchFamily="-84" charset="-128"/>
              </a:rPr>
              <a:t>Capital Appreciation Funds seek rapid increase in share price, not being concerned about dividends, the largest one (44%), mainly invest in high-tech and internet firms.</a:t>
            </a:r>
          </a:p>
          <a:p>
            <a:pPr lvl="1">
              <a:buFont typeface="Wingdings" panose="05000000000000000000" pitchFamily="2" charset="2"/>
              <a:buChar char="Ø"/>
            </a:pPr>
            <a:r>
              <a:rPr lang="en-US" altLang="zh-HK" dirty="0">
                <a:ea typeface="ヒラギノ角ゴ Pro W3" pitchFamily="-84" charset="-128"/>
              </a:rPr>
              <a:t>Total Return Funds seek a balance of current income and capital appreciation (29%).</a:t>
            </a:r>
          </a:p>
          <a:p>
            <a:pPr lvl="1">
              <a:buFont typeface="Wingdings" panose="05000000000000000000" pitchFamily="2" charset="2"/>
              <a:buChar char="Ø"/>
            </a:pPr>
            <a:r>
              <a:rPr lang="en-US" altLang="zh-HK" dirty="0">
                <a:ea typeface="ヒラギノ角ゴ Pro W3" pitchFamily="-84" charset="-128"/>
              </a:rPr>
              <a:t>World Equity Funds invest primarily in foreign firms.</a:t>
            </a:r>
          </a:p>
          <a:p>
            <a:pPr lvl="1">
              <a:buFont typeface="Wingdings" panose="05000000000000000000" pitchFamily="2" charset="2"/>
              <a:buChar char="Ø"/>
            </a:pPr>
            <a:r>
              <a:rPr lang="en-US" altLang="zh-HK" dirty="0">
                <a:ea typeface="ヒラギノ角ゴ Pro W3" pitchFamily="-84" charset="-128"/>
              </a:rPr>
              <a:t>Other types in Value, Growth, a particular industry, etc.</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19</a:t>
            </a:fld>
            <a:endParaRPr lang="zh-HK" altLang="en-US"/>
          </a:p>
        </p:txBody>
      </p:sp>
    </p:spTree>
    <p:extLst>
      <p:ext uri="{BB962C8B-B14F-4D97-AF65-F5344CB8AC3E}">
        <p14:creationId xmlns:p14="http://schemas.microsoft.com/office/powerpoint/2010/main" val="536538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pPr algn="ctr"/>
            <a:r>
              <a:rPr lang="en-US" altLang="zh-HK" dirty="0"/>
              <a:t>EF3333 Chapter 20</a:t>
            </a:r>
            <a:endParaRPr lang="zh-HK" altLang="en-US" dirty="0"/>
          </a:p>
        </p:txBody>
      </p:sp>
      <p:sp>
        <p:nvSpPr>
          <p:cNvPr id="3" name="Slide Number Placeholder 2"/>
          <p:cNvSpPr>
            <a:spLocks noGrp="1"/>
          </p:cNvSpPr>
          <p:nvPr>
            <p:ph type="sldNum" sz="quarter" idx="12"/>
          </p:nvPr>
        </p:nvSpPr>
        <p:spPr/>
        <p:txBody>
          <a:bodyPr/>
          <a:lstStyle/>
          <a:p>
            <a:fld id="{D1CC9BBA-FF72-4A86-9785-BFC9C4606701}" type="slidenum">
              <a:rPr lang="zh-HK" altLang="en-US" smtClean="0"/>
              <a:t>2</a:t>
            </a:fld>
            <a:endParaRPr lang="zh-HK" altLang="en-US"/>
          </a:p>
        </p:txBody>
      </p:sp>
      <p:graphicFrame>
        <p:nvGraphicFramePr>
          <p:cNvPr id="6" name="Diagram 5"/>
          <p:cNvGraphicFramePr/>
          <p:nvPr>
            <p:extLst>
              <p:ext uri="{D42A27DB-BD31-4B8C-83A1-F6EECF244321}">
                <p14:modId xmlns:p14="http://schemas.microsoft.com/office/powerpoint/2010/main" val="97994118"/>
              </p:ext>
            </p:extLst>
          </p:nvPr>
        </p:nvGraphicFramePr>
        <p:xfrm>
          <a:off x="467544" y="172768"/>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 name="Group 6"/>
          <p:cNvGrpSpPr/>
          <p:nvPr/>
        </p:nvGrpSpPr>
        <p:grpSpPr>
          <a:xfrm>
            <a:off x="2267744" y="5517232"/>
            <a:ext cx="4968552" cy="717884"/>
            <a:chOff x="2171677" y="-219419"/>
            <a:chExt cx="3593456" cy="792088"/>
          </a:xfrm>
        </p:grpSpPr>
        <p:sp>
          <p:nvSpPr>
            <p:cNvPr id="8" name="Rectangle 7"/>
            <p:cNvSpPr/>
            <p:nvPr/>
          </p:nvSpPr>
          <p:spPr>
            <a:xfrm>
              <a:off x="2171678" y="-219419"/>
              <a:ext cx="3593455" cy="792088"/>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Rectangle 8"/>
            <p:cNvSpPr/>
            <p:nvPr/>
          </p:nvSpPr>
          <p:spPr>
            <a:xfrm>
              <a:off x="2171677" y="-214256"/>
              <a:ext cx="3593455" cy="773830"/>
            </a:xfrm>
            <a:prstGeom prst="rect">
              <a:avLst/>
            </a:prstGeom>
          </p:spPr>
          <p:style>
            <a:lnRef idx="3">
              <a:schemeClr val="lt1"/>
            </a:lnRef>
            <a:fillRef idx="1">
              <a:schemeClr val="accent1"/>
            </a:fillRef>
            <a:effectRef idx="1">
              <a:schemeClr val="accent1"/>
            </a:effectRef>
            <a:fontRef idx="minor">
              <a:schemeClr val="lt1"/>
            </a:fontRef>
          </p:style>
          <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a:t>Hedging with Financial Derivatives (24)</a:t>
              </a:r>
            </a:p>
          </p:txBody>
        </p:sp>
      </p:grpSp>
      <p:sp>
        <p:nvSpPr>
          <p:cNvPr id="10" name="Straight Connector 3"/>
          <p:cNvSpPr/>
          <p:nvPr/>
        </p:nvSpPr>
        <p:spPr>
          <a:xfrm rot="10800000">
            <a:off x="2543325" y="5261007"/>
            <a:ext cx="1981593" cy="270346"/>
          </a:xfrm>
          <a:custGeom>
            <a:avLst/>
            <a:gdLst/>
            <a:ahLst/>
            <a:cxnLst/>
            <a:rect l="0" t="0" r="0" b="0"/>
            <a:pathLst>
              <a:path>
                <a:moveTo>
                  <a:pt x="0" y="0"/>
                </a:moveTo>
                <a:lnTo>
                  <a:pt x="0" y="135173"/>
                </a:lnTo>
                <a:lnTo>
                  <a:pt x="1981593" y="135173"/>
                </a:lnTo>
                <a:lnTo>
                  <a:pt x="1981593" y="270346"/>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1" name="Straight Connector 4"/>
          <p:cNvSpPr/>
          <p:nvPr/>
        </p:nvSpPr>
        <p:spPr>
          <a:xfrm rot="10800000">
            <a:off x="4524918" y="4869160"/>
            <a:ext cx="2045150" cy="662193"/>
          </a:xfrm>
          <a:custGeom>
            <a:avLst/>
            <a:gdLst/>
            <a:ahLst/>
            <a:cxnLst/>
            <a:rect l="0" t="0" r="0" b="0"/>
            <a:pathLst>
              <a:path>
                <a:moveTo>
                  <a:pt x="2045150" y="0"/>
                </a:moveTo>
                <a:lnTo>
                  <a:pt x="2045150" y="135173"/>
                </a:lnTo>
                <a:lnTo>
                  <a:pt x="0" y="135173"/>
                </a:lnTo>
                <a:lnTo>
                  <a:pt x="0" y="270346"/>
                </a:lnTo>
              </a:path>
            </a:pathLst>
          </a:custGeom>
          <a:no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Tree>
    <p:extLst>
      <p:ext uri="{BB962C8B-B14F-4D97-AF65-F5344CB8AC3E}">
        <p14:creationId xmlns:p14="http://schemas.microsoft.com/office/powerpoint/2010/main" val="15427982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normAutofit fontScale="90000"/>
          </a:bodyPr>
          <a:lstStyle/>
          <a:p>
            <a:r>
              <a:rPr lang="en-US" altLang="zh-HK" dirty="0">
                <a:ea typeface="ヒラギノ角ゴ Pro W3" pitchFamily="-84" charset="-128"/>
              </a:rPr>
              <a:t>Investment Objective Classes - Bond Funds</a:t>
            </a:r>
          </a:p>
        </p:txBody>
      </p:sp>
      <p:sp>
        <p:nvSpPr>
          <p:cNvPr id="28675" name="Text Placeholder 2"/>
          <p:cNvSpPr>
            <a:spLocks noGrp="1"/>
          </p:cNvSpPr>
          <p:nvPr>
            <p:ph sz="quarter" idx="1"/>
          </p:nvPr>
        </p:nvSpPr>
        <p:spPr/>
        <p:txBody>
          <a:bodyPr/>
          <a:lstStyle/>
          <a:p>
            <a:pPr>
              <a:buFont typeface="Arial" pitchFamily="34" charset="0"/>
              <a:buChar char="─"/>
            </a:pPr>
            <a:r>
              <a:rPr lang="en-US" altLang="zh-HK" dirty="0">
                <a:ea typeface="ヒラギノ角ゴ Pro W3" pitchFamily="-84" charset="-128"/>
              </a:rPr>
              <a:t>Investment Grade funds invest in high-quality, relatively low-risk securities. </a:t>
            </a:r>
          </a:p>
          <a:p>
            <a:pPr lvl="1">
              <a:buFont typeface="Arial" pitchFamily="34" charset="0"/>
              <a:buChar char="─"/>
            </a:pPr>
            <a:r>
              <a:rPr lang="en-US" altLang="zh-HK" dirty="0">
                <a:ea typeface="ヒラギノ角ゴ Pro W3" pitchFamily="-84" charset="-128"/>
              </a:rPr>
              <a:t>These will typically be high-grade bonds offered by large corporations. </a:t>
            </a:r>
          </a:p>
          <a:p>
            <a:pPr lvl="1">
              <a:buFont typeface="Arial" pitchFamily="34" charset="0"/>
              <a:buChar char="─"/>
            </a:pPr>
            <a:r>
              <a:rPr lang="en-US" altLang="zh-HK" dirty="0">
                <a:ea typeface="ヒラギノ角ゴ Pro W3" pitchFamily="-84" charset="-128"/>
              </a:rPr>
              <a:t>The quality of these investments will be high, but the returns may be lower. </a:t>
            </a:r>
          </a:p>
          <a:p>
            <a:pPr lvl="1">
              <a:buFont typeface="Arial" pitchFamily="34" charset="0"/>
              <a:buChar char="─"/>
            </a:pPr>
            <a:r>
              <a:rPr lang="en-US" altLang="zh-HK" dirty="0">
                <a:ea typeface="ヒラギノ角ゴ Pro W3" pitchFamily="-84" charset="-128"/>
              </a:rPr>
              <a:t>Investors are trading safety for greater returns.</a:t>
            </a:r>
          </a:p>
          <a:p>
            <a:pPr>
              <a:buFont typeface="Arial" pitchFamily="34" charset="0"/>
              <a:buChar char="─"/>
            </a:pPr>
            <a:r>
              <a:rPr lang="en-US" altLang="zh-HK" dirty="0">
                <a:ea typeface="ヒラギノ角ゴ Pro W3" pitchFamily="-84" charset="-128"/>
              </a:rPr>
              <a:t>Government Bond Funds invest in U.S. Treasury, as well as state and local government bonds.</a:t>
            </a:r>
          </a:p>
          <a:p>
            <a:pPr lvl="1">
              <a:buFont typeface="Arial" pitchFamily="34" charset="0"/>
              <a:buChar char="─"/>
            </a:pPr>
            <a:r>
              <a:rPr lang="en-US" altLang="zh-HK" b="0" i="0" dirty="0">
                <a:solidFill>
                  <a:srgbClr val="555555"/>
                </a:solidFill>
                <a:effectLst/>
                <a:latin typeface="robotoregular"/>
              </a:rPr>
              <a:t>default risk-free but have relatively low returns.</a:t>
            </a:r>
            <a:endParaRPr lang="en-US" altLang="zh-HK" dirty="0">
              <a:ea typeface="ヒラギノ角ゴ Pro W3" pitchFamily="-84" charset="-128"/>
            </a:endParaRPr>
          </a:p>
          <a:p>
            <a:pPr>
              <a:buFont typeface="Arial" pitchFamily="34" charset="0"/>
              <a:buChar char="─"/>
            </a:pPr>
            <a:r>
              <a:rPr lang="en-US" altLang="zh-HK" dirty="0">
                <a:ea typeface="ヒラギノ角ゴ Pro W3" pitchFamily="-84" charset="-128"/>
              </a:rPr>
              <a:t>Others include World Bond Funds, etc.</a:t>
            </a:r>
          </a:p>
          <a:p>
            <a:pPr eaLnBrk="1" hangingPunct="1"/>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20</a:t>
            </a:fld>
            <a:endParaRPr lang="zh-HK" altLang="en-US"/>
          </a:p>
        </p:txBody>
      </p:sp>
    </p:spTree>
    <p:extLst>
      <p:ext uri="{BB962C8B-B14F-4D97-AF65-F5344CB8AC3E}">
        <p14:creationId xmlns:p14="http://schemas.microsoft.com/office/powerpoint/2010/main" val="23090426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0" name="TextBox 2"/>
          <p:cNvSpPr txBox="1">
            <a:spLocks noChangeArrowheads="1"/>
          </p:cNvSpPr>
          <p:nvPr/>
        </p:nvSpPr>
        <p:spPr bwMode="auto">
          <a:xfrm>
            <a:off x="457200" y="228600"/>
            <a:ext cx="8229600" cy="9144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anchor="b" anchorCtr="0">
            <a:normAutofit/>
          </a:bodyPr>
          <a:lstStyle>
            <a:lvl1pPr>
              <a:defRPr sz="3800">
                <a:solidFill>
                  <a:schemeClr val="tx2"/>
                </a:solidFill>
                <a:latin typeface="Arial" pitchFamily="34" charset="0"/>
                <a:ea typeface="ヒラギノ角ゴ Pro W3" pitchFamily="-84" charset="-128"/>
              </a:defRPr>
            </a:lvl1pPr>
            <a:lvl2pPr marL="742950" indent="-285750">
              <a:defRPr sz="3800">
                <a:solidFill>
                  <a:schemeClr val="tx2"/>
                </a:solidFill>
                <a:latin typeface="Arial" pitchFamily="34" charset="0"/>
                <a:ea typeface="ヒラギノ角ゴ Pro W3" pitchFamily="-84" charset="-128"/>
              </a:defRPr>
            </a:lvl2pPr>
            <a:lvl3pPr marL="1143000" indent="-228600">
              <a:defRPr sz="3800">
                <a:solidFill>
                  <a:schemeClr val="tx2"/>
                </a:solidFill>
                <a:latin typeface="Arial" pitchFamily="34" charset="0"/>
                <a:ea typeface="ヒラギノ角ゴ Pro W3" pitchFamily="-84" charset="-128"/>
              </a:defRPr>
            </a:lvl3pPr>
            <a:lvl4pPr marL="1600200" indent="-228600">
              <a:defRPr sz="3800">
                <a:solidFill>
                  <a:schemeClr val="tx2"/>
                </a:solidFill>
                <a:latin typeface="Arial" pitchFamily="34" charset="0"/>
                <a:ea typeface="ヒラギノ角ゴ Pro W3" pitchFamily="-84" charset="-128"/>
              </a:defRPr>
            </a:lvl4pPr>
            <a:lvl5pPr marL="2057400" indent="-228600">
              <a:defRPr sz="3800">
                <a:solidFill>
                  <a:schemeClr val="tx2"/>
                </a:solidFill>
                <a:latin typeface="Arial" pitchFamily="34" charset="0"/>
                <a:ea typeface="ヒラギノ角ゴ Pro W3" pitchFamily="-84" charset="-128"/>
              </a:defRPr>
            </a:lvl5pPr>
            <a:lvl6pPr marL="25146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6pPr>
            <a:lvl7pPr marL="29718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7pPr>
            <a:lvl8pPr marL="34290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8pPr>
            <a:lvl9pPr marL="38862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9pPr>
          </a:lstStyle>
          <a:p>
            <a:pPr>
              <a:lnSpc>
                <a:spcPct val="90000"/>
              </a:lnSpc>
              <a:spcBef>
                <a:spcPct val="0"/>
              </a:spcBef>
              <a:spcAft>
                <a:spcPts val="600"/>
              </a:spcAft>
            </a:pPr>
            <a:r>
              <a:rPr lang="en-US" altLang="zh-HK" sz="3000" b="1">
                <a:latin typeface="+mj-lt"/>
                <a:ea typeface="+mj-ea"/>
                <a:cs typeface="+mj-cs"/>
              </a:rPr>
              <a:t>Figure 20.5 </a:t>
            </a:r>
            <a:r>
              <a:rPr lang="en-US" altLang="zh-HK" sz="3000">
                <a:latin typeface="+mj-lt"/>
                <a:ea typeface="+mj-ea"/>
                <a:cs typeface="+mj-cs"/>
              </a:rPr>
              <a:t>Assets Invested in Different Types of Bond Mutual Funds</a:t>
            </a:r>
          </a:p>
        </p:txBody>
      </p:sp>
      <p:sp>
        <p:nvSpPr>
          <p:cNvPr id="73" name="Date Placeholder 2">
            <a:extLst>
              <a:ext uri="{FF2B5EF4-FFF2-40B4-BE49-F238E27FC236}">
                <a16:creationId xmlns:a16="http://schemas.microsoft.com/office/drawing/2014/main" id="{AEDA4633-28BC-A2D5-E3EC-F4854E41FDF8}"/>
              </a:ext>
            </a:extLst>
          </p:cNvPr>
          <p:cNvSpPr>
            <a:spLocks noGrp="1"/>
          </p:cNvSpPr>
          <p:nvPr>
            <p:ph type="dt" sz="half" idx="10"/>
          </p:nvPr>
        </p:nvSpPr>
        <p:spPr>
          <a:xfrm>
            <a:off x="6400800" y="6356350"/>
            <a:ext cx="2289048" cy="365760"/>
          </a:xfrm>
        </p:spPr>
        <p:txBody>
          <a:bodyPr/>
          <a:lstStyle/>
          <a:p>
            <a:pPr>
              <a:spcAft>
                <a:spcPts val="600"/>
              </a:spcAft>
            </a:pPr>
            <a:r>
              <a:rPr lang="en-US" altLang="zh-HK"/>
              <a:t>Prof. Junbo Wang</a:t>
            </a:r>
            <a:endParaRPr lang="zh-HK" altLang="en-US"/>
          </a:p>
        </p:txBody>
      </p:sp>
      <p:sp>
        <p:nvSpPr>
          <p:cNvPr id="2" name="頁尾版面配置區 1"/>
          <p:cNvSpPr>
            <a:spLocks noGrp="1"/>
          </p:cNvSpPr>
          <p:nvPr>
            <p:ph type="ftr" sz="quarter" idx="11"/>
          </p:nvPr>
        </p:nvSpPr>
        <p:spPr>
          <a:xfrm>
            <a:off x="2898648" y="6356350"/>
            <a:ext cx="3505200" cy="365760"/>
          </a:xfrm>
        </p:spPr>
        <p:txBody>
          <a:bodyPr vert="horz">
            <a:normAutofit/>
          </a:bodyPr>
          <a:lstStyle/>
          <a:p>
            <a:pPr>
              <a:spcAft>
                <a:spcPts val="600"/>
              </a:spcAft>
            </a:pPr>
            <a:r>
              <a:rPr lang="en-US" altLang="zh-HK" dirty="0"/>
              <a:t>EF3333 Chapter 20</a:t>
            </a:r>
            <a:endParaRPr lang="zh-HK" altLang="en-US"/>
          </a:p>
        </p:txBody>
      </p:sp>
      <p:sp>
        <p:nvSpPr>
          <p:cNvPr id="3" name="投影片編號版面配置區 2"/>
          <p:cNvSpPr>
            <a:spLocks noGrp="1"/>
          </p:cNvSpPr>
          <p:nvPr>
            <p:ph type="sldNum" sz="quarter" idx="12"/>
          </p:nvPr>
        </p:nvSpPr>
        <p:spPr>
          <a:xfrm>
            <a:off x="612648" y="6356350"/>
            <a:ext cx="1981200" cy="365760"/>
          </a:xfrm>
        </p:spPr>
        <p:txBody>
          <a:bodyPr vert="horz">
            <a:normAutofit/>
          </a:bodyPr>
          <a:lstStyle/>
          <a:p>
            <a:pPr>
              <a:spcAft>
                <a:spcPts val="600"/>
              </a:spcAft>
            </a:pPr>
            <a:fld id="{F88E0A86-AD87-4A30-A3DC-363C9B204A99}" type="slidenum">
              <a:rPr lang="zh-HK" altLang="en-US" smtClean="0"/>
              <a:pPr>
                <a:spcAft>
                  <a:spcPts val="600"/>
                </a:spcAft>
              </a:pPr>
              <a:t>21</a:t>
            </a:fld>
            <a:endParaRPr lang="zh-HK" altLang="en-US"/>
          </a:p>
        </p:txBody>
      </p:sp>
      <p:pic>
        <p:nvPicPr>
          <p:cNvPr id="5" name="圖片 4">
            <a:extLst>
              <a:ext uri="{FF2B5EF4-FFF2-40B4-BE49-F238E27FC236}">
                <a16:creationId xmlns:a16="http://schemas.microsoft.com/office/drawing/2014/main" id="{B2BB931E-C15E-4FB6-AC57-004D17EC5CAC}"/>
              </a:ext>
            </a:extLst>
          </p:cNvPr>
          <p:cNvPicPr>
            <a:picLocks noChangeAspect="1"/>
          </p:cNvPicPr>
          <p:nvPr/>
        </p:nvPicPr>
        <p:blipFill rotWithShape="1">
          <a:blip r:embed="rId2"/>
          <a:srcRect l="62614" t="32269" r="5317" b="32890"/>
          <a:stretch/>
        </p:blipFill>
        <p:spPr>
          <a:xfrm>
            <a:off x="897694" y="1484784"/>
            <a:ext cx="7348611" cy="4490823"/>
          </a:xfrm>
          <a:prstGeom prst="rect">
            <a:avLst/>
          </a:prstGeom>
          <a:noFill/>
        </p:spPr>
      </p:pic>
    </p:spTree>
    <p:extLst>
      <p:ext uri="{BB962C8B-B14F-4D97-AF65-F5344CB8AC3E}">
        <p14:creationId xmlns:p14="http://schemas.microsoft.com/office/powerpoint/2010/main" val="19218118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lstStyle/>
          <a:p>
            <a:pPr eaLnBrk="1" hangingPunct="1"/>
            <a:r>
              <a:rPr lang="en-US" altLang="zh-HK" dirty="0">
                <a:ea typeface="ヒラギノ角ゴ Pro W3" pitchFamily="-84" charset="-128"/>
              </a:rPr>
              <a:t>Investment Objective Classes</a:t>
            </a:r>
          </a:p>
        </p:txBody>
      </p:sp>
      <p:sp>
        <p:nvSpPr>
          <p:cNvPr id="30723" name="Text Placeholder 2"/>
          <p:cNvSpPr>
            <a:spLocks noGrp="1"/>
          </p:cNvSpPr>
          <p:nvPr>
            <p:ph sz="quarter" idx="1"/>
          </p:nvPr>
        </p:nvSpPr>
        <p:spPr/>
        <p:txBody>
          <a:bodyPr/>
          <a:lstStyle/>
          <a:p>
            <a:pPr eaLnBrk="1" hangingPunct="1"/>
            <a:r>
              <a:rPr lang="en-US" altLang="zh-HK" dirty="0">
                <a:ea typeface="ヒラギノ角ゴ Pro W3" pitchFamily="-84" charset="-128"/>
              </a:rPr>
              <a:t>Hybrid Funds</a:t>
            </a:r>
          </a:p>
          <a:p>
            <a:pPr lvl="1" eaLnBrk="1" hangingPunct="1">
              <a:buFont typeface="Arial" pitchFamily="34" charset="0"/>
              <a:buChar char="─"/>
            </a:pPr>
            <a:r>
              <a:rPr lang="en-US" altLang="zh-HK" dirty="0">
                <a:ea typeface="ヒラギノ角ゴ Pro W3" pitchFamily="-84" charset="-128"/>
              </a:rPr>
              <a:t>Combine stocks and bonds into a single fund.</a:t>
            </a:r>
          </a:p>
          <a:p>
            <a:pPr lvl="1" eaLnBrk="1" hangingPunct="1">
              <a:buFont typeface="Arial" pitchFamily="34" charset="0"/>
              <a:buChar char="─"/>
            </a:pPr>
            <a:r>
              <a:rPr lang="en-US" altLang="zh-HK" dirty="0">
                <a:ea typeface="ヒラギノ角ゴ Pro W3" pitchFamily="-84" charset="-128"/>
              </a:rPr>
              <a:t>Account for about 7% of all mutual fund accounts.</a:t>
            </a:r>
          </a:p>
          <a:p>
            <a:endParaRPr lang="en-US" altLang="zh-HK" dirty="0">
              <a:ea typeface="ヒラギノ角ゴ Pro W3" pitchFamily="-84" charset="-128"/>
            </a:endParaRPr>
          </a:p>
          <a:p>
            <a:r>
              <a:rPr lang="en-US" altLang="zh-HK" dirty="0">
                <a:ea typeface="ヒラギノ角ゴ Pro W3" pitchFamily="-84" charset="-128"/>
              </a:rPr>
              <a:t>Money Market Mutual Funds</a:t>
            </a:r>
          </a:p>
          <a:p>
            <a:pPr lvl="1">
              <a:buFont typeface="Arial" pitchFamily="34" charset="0"/>
              <a:buChar char="─"/>
            </a:pPr>
            <a:r>
              <a:rPr lang="en-US" altLang="zh-HK" dirty="0">
                <a:ea typeface="ヒラギノ角ゴ Pro W3" pitchFamily="-84" charset="-128"/>
              </a:rPr>
              <a:t>Open-end funds that invest only in money market securities.</a:t>
            </a:r>
          </a:p>
          <a:p>
            <a:pPr lvl="1">
              <a:buFont typeface="Arial" pitchFamily="34" charset="0"/>
              <a:buChar char="─"/>
            </a:pPr>
            <a:r>
              <a:rPr lang="en-US" altLang="zh-HK" dirty="0">
                <a:ea typeface="ヒラギノ角ゴ Pro W3" pitchFamily="-84" charset="-128"/>
              </a:rPr>
              <a:t>Offer check-writing privileges.</a:t>
            </a:r>
          </a:p>
          <a:p>
            <a:pPr lvl="1">
              <a:buFont typeface="Arial" pitchFamily="34" charset="0"/>
              <a:buChar char="─"/>
            </a:pPr>
            <a:r>
              <a:rPr lang="en-US" altLang="zh-HK" dirty="0">
                <a:ea typeface="ヒラギノ角ゴ Pro W3" pitchFamily="-84" charset="-128"/>
              </a:rPr>
              <a:t>Most funds do not charge investors any fee for purchasing or redeeming shares.</a:t>
            </a:r>
          </a:p>
          <a:p>
            <a:pPr lvl="1">
              <a:buFont typeface="Arial" pitchFamily="34" charset="0"/>
              <a:buChar char="─"/>
            </a:pPr>
            <a:r>
              <a:rPr lang="en-US" altLang="zh-HK" dirty="0">
                <a:ea typeface="ヒラギノ角ゴ Pro W3" pitchFamily="-84" charset="-128"/>
              </a:rPr>
              <a:t>Although money market mutual funds offer higher returns than bank deposits, the funds are not federally insured.</a:t>
            </a:r>
          </a:p>
          <a:p>
            <a:pPr lvl="1">
              <a:buFont typeface="Arial" pitchFamily="34" charset="0"/>
              <a:buChar char="─"/>
            </a:pPr>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22</a:t>
            </a:fld>
            <a:endParaRPr lang="zh-HK" altLang="en-US"/>
          </a:p>
        </p:txBody>
      </p:sp>
    </p:spTree>
    <p:extLst>
      <p:ext uri="{BB962C8B-B14F-4D97-AF65-F5344CB8AC3E}">
        <p14:creationId xmlns:p14="http://schemas.microsoft.com/office/powerpoint/2010/main" val="40402198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lstStyle/>
          <a:p>
            <a:pPr eaLnBrk="1" hangingPunct="1"/>
            <a:r>
              <a:rPr lang="en-US" altLang="zh-HK">
                <a:ea typeface="ヒラギノ角ゴ Pro W3" pitchFamily="-84" charset="-128"/>
              </a:rPr>
              <a:t>Investment Objective Classes</a:t>
            </a:r>
          </a:p>
        </p:txBody>
      </p:sp>
      <p:sp>
        <p:nvSpPr>
          <p:cNvPr id="33795" name="Text Placeholder 2"/>
          <p:cNvSpPr>
            <a:spLocks noGrp="1"/>
          </p:cNvSpPr>
          <p:nvPr>
            <p:ph sz="quarter" idx="1"/>
          </p:nvPr>
        </p:nvSpPr>
        <p:spPr/>
        <p:txBody>
          <a:bodyPr/>
          <a:lstStyle/>
          <a:p>
            <a:pPr eaLnBrk="1" hangingPunct="1"/>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23</a:t>
            </a:fld>
            <a:endParaRPr lang="zh-HK" altLang="en-US"/>
          </a:p>
        </p:txBody>
      </p:sp>
      <p:pic>
        <p:nvPicPr>
          <p:cNvPr id="5" name="圖片 4">
            <a:extLst>
              <a:ext uri="{FF2B5EF4-FFF2-40B4-BE49-F238E27FC236}">
                <a16:creationId xmlns:a16="http://schemas.microsoft.com/office/drawing/2014/main" id="{A1E0F295-2CE5-4B8A-B894-AD3FB8FD2E9D}"/>
              </a:ext>
            </a:extLst>
          </p:cNvPr>
          <p:cNvPicPr>
            <a:picLocks noChangeAspect="1"/>
          </p:cNvPicPr>
          <p:nvPr/>
        </p:nvPicPr>
        <p:blipFill rotWithShape="1">
          <a:blip r:embed="rId2"/>
          <a:srcRect l="63387" t="30400" r="6688" b="31801"/>
          <a:stretch/>
        </p:blipFill>
        <p:spPr>
          <a:xfrm>
            <a:off x="935596" y="1219200"/>
            <a:ext cx="7272807" cy="5167521"/>
          </a:xfrm>
          <a:prstGeom prst="rect">
            <a:avLst/>
          </a:prstGeom>
        </p:spPr>
      </p:pic>
    </p:spTree>
    <p:extLst>
      <p:ext uri="{BB962C8B-B14F-4D97-AF65-F5344CB8AC3E}">
        <p14:creationId xmlns:p14="http://schemas.microsoft.com/office/powerpoint/2010/main" val="34663690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1" name="Picture 2" descr="fig20_06.gi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03248" y="67623"/>
            <a:ext cx="6353128" cy="6241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2" name="TextBox 3"/>
          <p:cNvSpPr txBox="1">
            <a:spLocks noChangeArrowheads="1"/>
          </p:cNvSpPr>
          <p:nvPr/>
        </p:nvSpPr>
        <p:spPr bwMode="auto">
          <a:xfrm>
            <a:off x="2898648" y="6490"/>
            <a:ext cx="350215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3800">
                <a:solidFill>
                  <a:schemeClr val="tx2"/>
                </a:solidFill>
                <a:latin typeface="Arial" pitchFamily="34" charset="0"/>
                <a:ea typeface="ヒラギノ角ゴ Pro W3" pitchFamily="-84" charset="-128"/>
              </a:defRPr>
            </a:lvl1pPr>
            <a:lvl2pPr marL="742950" indent="-285750">
              <a:defRPr sz="3800">
                <a:solidFill>
                  <a:schemeClr val="tx2"/>
                </a:solidFill>
                <a:latin typeface="Arial" pitchFamily="34" charset="0"/>
                <a:ea typeface="ヒラギノ角ゴ Pro W3" pitchFamily="-84" charset="-128"/>
              </a:defRPr>
            </a:lvl2pPr>
            <a:lvl3pPr marL="1143000" indent="-228600">
              <a:defRPr sz="3800">
                <a:solidFill>
                  <a:schemeClr val="tx2"/>
                </a:solidFill>
                <a:latin typeface="Arial" pitchFamily="34" charset="0"/>
                <a:ea typeface="ヒラギノ角ゴ Pro W3" pitchFamily="-84" charset="-128"/>
              </a:defRPr>
            </a:lvl3pPr>
            <a:lvl4pPr marL="1600200" indent="-228600">
              <a:defRPr sz="3800">
                <a:solidFill>
                  <a:schemeClr val="tx2"/>
                </a:solidFill>
                <a:latin typeface="Arial" pitchFamily="34" charset="0"/>
                <a:ea typeface="ヒラギノ角ゴ Pro W3" pitchFamily="-84" charset="-128"/>
              </a:defRPr>
            </a:lvl4pPr>
            <a:lvl5pPr marL="2057400" indent="-228600">
              <a:defRPr sz="3800">
                <a:solidFill>
                  <a:schemeClr val="tx2"/>
                </a:solidFill>
                <a:latin typeface="Arial" pitchFamily="34" charset="0"/>
                <a:ea typeface="ヒラギノ角ゴ Pro W3" pitchFamily="-84" charset="-128"/>
              </a:defRPr>
            </a:lvl5pPr>
            <a:lvl6pPr marL="25146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6pPr>
            <a:lvl7pPr marL="29718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7pPr>
            <a:lvl8pPr marL="34290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8pPr>
            <a:lvl9pPr marL="3886200" indent="-228600" eaLnBrk="0" fontAlgn="base" hangingPunct="0">
              <a:spcBef>
                <a:spcPct val="0"/>
              </a:spcBef>
              <a:spcAft>
                <a:spcPct val="0"/>
              </a:spcAft>
              <a:defRPr sz="3800">
                <a:solidFill>
                  <a:schemeClr val="tx2"/>
                </a:solidFill>
                <a:latin typeface="Arial" pitchFamily="34" charset="0"/>
                <a:ea typeface="ヒラギノ角ゴ Pro W3" pitchFamily="-84" charset="-128"/>
              </a:defRPr>
            </a:lvl9pPr>
          </a:lstStyle>
          <a:p>
            <a:r>
              <a:rPr lang="en-US" altLang="zh-HK" sz="1600" b="1" dirty="0">
                <a:latin typeface="Verdana" pitchFamily="34" charset="0"/>
              </a:rPr>
              <a:t>Figure 20.6 </a:t>
            </a:r>
            <a:r>
              <a:rPr lang="en-US" altLang="zh-HK" sz="1600" dirty="0">
                <a:latin typeface="Verdana" pitchFamily="34" charset="0"/>
              </a:rPr>
              <a:t>Net Assets of Money Market Mutual Funds</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24</a:t>
            </a:fld>
            <a:endParaRPr lang="zh-HK" altLang="en-US"/>
          </a:p>
        </p:txBody>
      </p:sp>
    </p:spTree>
    <p:extLst>
      <p:ext uri="{BB962C8B-B14F-4D97-AF65-F5344CB8AC3E}">
        <p14:creationId xmlns:p14="http://schemas.microsoft.com/office/powerpoint/2010/main" val="3072229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pPr eaLnBrk="1" hangingPunct="1"/>
            <a:r>
              <a:rPr lang="en-US" altLang="zh-HK">
                <a:ea typeface="ヒラギノ角ゴ Pro W3" pitchFamily="-84" charset="-128"/>
              </a:rPr>
              <a:t>Investment Objective Classes</a:t>
            </a:r>
          </a:p>
        </p:txBody>
      </p:sp>
      <p:sp>
        <p:nvSpPr>
          <p:cNvPr id="35843" name="Text Placeholder 2"/>
          <p:cNvSpPr>
            <a:spLocks noGrp="1"/>
          </p:cNvSpPr>
          <p:nvPr>
            <p:ph sz="quarter" idx="1"/>
          </p:nvPr>
        </p:nvSpPr>
        <p:spPr/>
        <p:txBody>
          <a:bodyPr/>
          <a:lstStyle/>
          <a:p>
            <a:pPr eaLnBrk="1" hangingPunct="1"/>
            <a:r>
              <a:rPr lang="en-US" altLang="zh-HK" dirty="0">
                <a:ea typeface="ヒラギノ角ゴ Pro W3" pitchFamily="-84" charset="-128"/>
              </a:rPr>
              <a:t>Index Funds</a:t>
            </a:r>
          </a:p>
          <a:p>
            <a:pPr lvl="1" eaLnBrk="1" hangingPunct="1">
              <a:buFont typeface="Arial" pitchFamily="34" charset="0"/>
              <a:buChar char="─"/>
            </a:pPr>
            <a:r>
              <a:rPr lang="en-US" altLang="zh-HK" dirty="0">
                <a:ea typeface="ヒラギノ角ゴ Pro W3" pitchFamily="-84" charset="-128"/>
              </a:rPr>
              <a:t>A special class of mutual funds that do fit into any of the categories discussed so far.</a:t>
            </a:r>
          </a:p>
          <a:p>
            <a:pPr lvl="1" eaLnBrk="1" hangingPunct="1">
              <a:buFont typeface="Arial" pitchFamily="34" charset="0"/>
              <a:buChar char="─"/>
            </a:pPr>
            <a:r>
              <a:rPr lang="en-US" altLang="zh-HK" dirty="0">
                <a:ea typeface="ヒラギノ角ゴ Pro W3" pitchFamily="-84" charset="-128"/>
              </a:rPr>
              <a:t>The fund contains the stock of the index it is mimicking. For example, an S&amp;P 500 index fund would hold the equities comprising the S&amp;P 500.</a:t>
            </a:r>
          </a:p>
          <a:p>
            <a:pPr lvl="1" eaLnBrk="1" hangingPunct="1">
              <a:buFont typeface="Arial" pitchFamily="34" charset="0"/>
              <a:buChar char="─"/>
            </a:pPr>
            <a:r>
              <a:rPr lang="en-US" altLang="zh-HK" dirty="0">
                <a:ea typeface="ヒラギノ角ゴ Pro W3" pitchFamily="-84" charset="-128"/>
              </a:rPr>
              <a:t>Offers benefits of traditional mutual funds without the fees of the professional money manager.</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25</a:t>
            </a:fld>
            <a:endParaRPr lang="zh-HK" altLang="en-US"/>
          </a:p>
        </p:txBody>
      </p:sp>
    </p:spTree>
    <p:extLst>
      <p:ext uri="{BB962C8B-B14F-4D97-AF65-F5344CB8AC3E}">
        <p14:creationId xmlns:p14="http://schemas.microsoft.com/office/powerpoint/2010/main" val="29820152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hangingPunct="1"/>
            <a:r>
              <a:rPr lang="en-US" altLang="zh-HK" dirty="0">
                <a:ea typeface="ヒラギノ角ゴ Pro W3" pitchFamily="-84" charset="-128"/>
              </a:rPr>
              <a:t>Chapter Outline</a:t>
            </a:r>
          </a:p>
        </p:txBody>
      </p:sp>
      <p:sp>
        <p:nvSpPr>
          <p:cNvPr id="7171" name="Text Placeholder 2"/>
          <p:cNvSpPr>
            <a:spLocks noGrp="1"/>
          </p:cNvSpPr>
          <p:nvPr>
            <p:ph sz="quarter" idx="1"/>
          </p:nvPr>
        </p:nvSpPr>
        <p:spPr/>
        <p:txBody>
          <a:bodyPr/>
          <a:lstStyle/>
          <a:p>
            <a:pPr marL="0" indent="0" eaLnBrk="1" hangingPunct="1">
              <a:buFont typeface="Wingdings" pitchFamily="2" charset="2"/>
              <a:buNone/>
            </a:pPr>
            <a:r>
              <a:rPr lang="en-US" altLang="zh-HK" dirty="0">
                <a:ea typeface="ヒラギノ角ゴ Pro W3" pitchFamily="-84" charset="-128"/>
              </a:rPr>
              <a:t>Topics include:</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The Growth of Mutual Funds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Mutual Fund Structure</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Investment Objective Classes</a:t>
            </a:r>
          </a:p>
          <a:p>
            <a:pPr lvl="1" eaLnBrk="1" hangingPunct="1">
              <a:buFont typeface="Arial" pitchFamily="34" charset="0"/>
              <a:buChar char="─"/>
            </a:pPr>
            <a:r>
              <a:rPr lang="en-US" altLang="zh-HK" dirty="0">
                <a:solidFill>
                  <a:schemeClr val="tx1"/>
                </a:solidFill>
                <a:ea typeface="ヒラギノ角ゴ Pro W3" pitchFamily="-84" charset="-128"/>
              </a:rPr>
              <a:t>Fee Structure of Investment Funds</a:t>
            </a:r>
          </a:p>
          <a:p>
            <a:pPr lvl="1" eaLnBrk="1" hangingPunct="1">
              <a:buFont typeface="Arial" pitchFamily="34" charset="0"/>
              <a:buChar char="─"/>
            </a:pPr>
            <a:r>
              <a:rPr lang="en-US" altLang="zh-HK" dirty="0">
                <a:solidFill>
                  <a:schemeClr val="tx1"/>
                </a:solidFill>
                <a:ea typeface="ヒラギノ角ゴ Pro W3" pitchFamily="-84" charset="-128"/>
              </a:rPr>
              <a:t>Regulation of Mutual Funds</a:t>
            </a:r>
          </a:p>
          <a:p>
            <a:pPr lvl="1" eaLnBrk="1" hangingPunct="1">
              <a:buFont typeface="Arial" pitchFamily="34" charset="0"/>
              <a:buChar char="─"/>
            </a:pPr>
            <a:r>
              <a:rPr lang="en-US" altLang="zh-HK" dirty="0">
                <a:solidFill>
                  <a:schemeClr val="tx1"/>
                </a:solidFill>
                <a:ea typeface="ヒラギノ角ゴ Pro W3" pitchFamily="-84" charset="-128"/>
              </a:rPr>
              <a:t>Hedge Funds</a:t>
            </a:r>
          </a:p>
          <a:p>
            <a:pPr lvl="1" eaLnBrk="1" hangingPunct="1">
              <a:buFont typeface="Arial" pitchFamily="34" charset="0"/>
              <a:buChar char="─"/>
            </a:pPr>
            <a:r>
              <a:rPr lang="en-US" altLang="zh-HK" dirty="0">
                <a:solidFill>
                  <a:schemeClr val="tx1"/>
                </a:solidFill>
                <a:ea typeface="ヒラギノ角ゴ Pro W3" pitchFamily="-84" charset="-128"/>
              </a:rPr>
              <a:t>Conflicts of Interest in the Mutual Fund Industry</a:t>
            </a:r>
          </a:p>
          <a:p>
            <a:pPr lvl="1" eaLnBrk="1" hangingPunct="1">
              <a:buFont typeface="Arial" pitchFamily="34" charset="0"/>
              <a:buChar char="─"/>
            </a:pPr>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26</a:t>
            </a:fld>
            <a:endParaRPr lang="zh-HK" altLang="en-US"/>
          </a:p>
        </p:txBody>
      </p:sp>
    </p:spTree>
    <p:extLst>
      <p:ext uri="{BB962C8B-B14F-4D97-AF65-F5344CB8AC3E}">
        <p14:creationId xmlns:p14="http://schemas.microsoft.com/office/powerpoint/2010/main" val="9164204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normAutofit/>
          </a:bodyPr>
          <a:lstStyle/>
          <a:p>
            <a:pPr eaLnBrk="1" hangingPunct="1"/>
            <a:r>
              <a:rPr lang="en-US" altLang="zh-HK" dirty="0">
                <a:ea typeface="ヒラギノ角ゴ Pro W3" pitchFamily="-84" charset="-128"/>
              </a:rPr>
              <a:t>Fee Structure of Investment Funds</a:t>
            </a:r>
          </a:p>
        </p:txBody>
      </p:sp>
      <p:sp>
        <p:nvSpPr>
          <p:cNvPr id="36867" name="Text Placeholder 2"/>
          <p:cNvSpPr>
            <a:spLocks noGrp="1"/>
          </p:cNvSpPr>
          <p:nvPr>
            <p:ph sz="quarter" idx="1"/>
          </p:nvPr>
        </p:nvSpPr>
        <p:spPr/>
        <p:txBody>
          <a:bodyPr/>
          <a:lstStyle/>
          <a:p>
            <a:pPr eaLnBrk="1" hangingPunct="1"/>
            <a:r>
              <a:rPr lang="en-US" altLang="zh-HK" dirty="0">
                <a:ea typeface="ヒラギノ角ゴ Pro W3" pitchFamily="-84" charset="-128"/>
              </a:rPr>
              <a:t>Most shares of mutual funds were sold by brokers who received a commission for their efforts.</a:t>
            </a:r>
            <a:endParaRPr lang="en-US" altLang="zh-HK" b="1" dirty="0">
              <a:ea typeface="ヒラギノ角ゴ Pro W3" pitchFamily="-84" charset="-128"/>
            </a:endParaRPr>
          </a:p>
          <a:p>
            <a:pPr lvl="1"/>
            <a:r>
              <a:rPr lang="en-US" altLang="zh-HK" b="1" dirty="0">
                <a:ea typeface="ヒラギノ角ゴ Pro W3" pitchFamily="-84" charset="-128"/>
              </a:rPr>
              <a:t>Load</a:t>
            </a:r>
            <a:r>
              <a:rPr lang="en-US" altLang="zh-HK" dirty="0">
                <a:ea typeface="ヒラギノ角ゴ Pro W3" pitchFamily="-84" charset="-128"/>
              </a:rPr>
              <a:t> </a:t>
            </a:r>
            <a:r>
              <a:rPr lang="en-US" altLang="zh-HK" b="1" dirty="0">
                <a:ea typeface="ヒラギノ角ゴ Pro W3" pitchFamily="-84" charset="-128"/>
              </a:rPr>
              <a:t>funds</a:t>
            </a:r>
            <a:r>
              <a:rPr lang="en-US" altLang="zh-HK" dirty="0">
                <a:ea typeface="ヒラギノ角ゴ Pro W3" pitchFamily="-84" charset="-128"/>
              </a:rPr>
              <a:t> (class A shares) charge an upfront fee for buying the shares (1%, 2%, or even 6%) </a:t>
            </a:r>
          </a:p>
          <a:p>
            <a:pPr lvl="1"/>
            <a:r>
              <a:rPr lang="en-US" altLang="zh-HK" b="1" dirty="0">
                <a:ea typeface="ヒラギノ角ゴ Pro W3" pitchFamily="-84" charset="-128"/>
              </a:rPr>
              <a:t>Deferred load</a:t>
            </a:r>
            <a:r>
              <a:rPr lang="en-US" altLang="zh-HK" dirty="0">
                <a:ea typeface="ヒラギノ角ゴ Pro W3" pitchFamily="-84" charset="-128"/>
              </a:rPr>
              <a:t> (class B shares) funds charge a fee when the shares are redeemed, usually a declining fee over five years.</a:t>
            </a:r>
          </a:p>
          <a:p>
            <a:pPr lvl="1"/>
            <a:r>
              <a:rPr lang="en-US" altLang="zh-HK" b="1" dirty="0">
                <a:ea typeface="ヒラギノ角ゴ Pro W3" pitchFamily="-84" charset="-128"/>
              </a:rPr>
              <a:t>No-load funds: </a:t>
            </a:r>
            <a:r>
              <a:rPr lang="en-US" altLang="zh-HK" dirty="0">
                <a:ea typeface="ヒラギノ角ゴ Pro W3" pitchFamily="-84" charset="-128"/>
              </a:rPr>
              <a:t>if the particular fund charges no front or back end fees, it is referred to as class C shares.</a:t>
            </a:r>
            <a:endParaRPr lang="en-US" altLang="zh-HK" b="1"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27</a:t>
            </a:fld>
            <a:endParaRPr lang="zh-HK" altLang="en-US"/>
          </a:p>
        </p:txBody>
      </p:sp>
    </p:spTree>
    <p:extLst>
      <p:ext uri="{BB962C8B-B14F-4D97-AF65-F5344CB8AC3E}">
        <p14:creationId xmlns:p14="http://schemas.microsoft.com/office/powerpoint/2010/main" val="22035580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r>
              <a:rPr lang="en-US" altLang="zh-HK" dirty="0">
                <a:ea typeface="ヒラギノ角ゴ Pro W3" pitchFamily="-84" charset="-128"/>
              </a:rPr>
              <a:t>Other fees charges by mutual funds </a:t>
            </a:r>
          </a:p>
        </p:txBody>
      </p:sp>
      <p:sp>
        <p:nvSpPr>
          <p:cNvPr id="37891" name="Text Placeholder 2"/>
          <p:cNvSpPr>
            <a:spLocks noGrp="1"/>
          </p:cNvSpPr>
          <p:nvPr>
            <p:ph sz="quarter" idx="1"/>
          </p:nvPr>
        </p:nvSpPr>
        <p:spPr>
          <a:xfrm>
            <a:off x="467544" y="1124744"/>
            <a:ext cx="8229600" cy="5256584"/>
          </a:xfrm>
        </p:spPr>
        <p:txBody>
          <a:bodyPr>
            <a:normAutofit fontScale="92500" lnSpcReduction="10000"/>
          </a:bodyPr>
          <a:lstStyle/>
          <a:p>
            <a:pPr>
              <a:buFont typeface="Arial" pitchFamily="34" charset="0"/>
              <a:buChar char="─"/>
            </a:pPr>
            <a:r>
              <a:rPr lang="en-US" altLang="zh-HK" u="sng" dirty="0">
                <a:ea typeface="ヒラギノ角ゴ Pro W3" pitchFamily="-84" charset="-128"/>
              </a:rPr>
              <a:t>contingent deferred sales charge</a:t>
            </a:r>
            <a:r>
              <a:rPr lang="en-US" altLang="zh-HK" dirty="0">
                <a:ea typeface="ヒラギノ角ゴ Pro W3" pitchFamily="-84" charset="-128"/>
              </a:rPr>
              <a:t>:  imposed at the time of redemption is an alternative way to compensate financial professionals for their services. This fee typically applies for the first few years of ownership and then disappears.</a:t>
            </a:r>
          </a:p>
          <a:p>
            <a:pPr>
              <a:buFont typeface="Arial" pitchFamily="34" charset="0"/>
              <a:buChar char="─"/>
            </a:pPr>
            <a:r>
              <a:rPr lang="en-US" altLang="zh-HK" u="sng" dirty="0">
                <a:ea typeface="ヒラギノ角ゴ Pro W3" pitchFamily="-84" charset="-128"/>
              </a:rPr>
              <a:t>redemption fee</a:t>
            </a:r>
            <a:r>
              <a:rPr lang="en-US" altLang="zh-HK" dirty="0">
                <a:ea typeface="ヒラギノ角ゴ Pro W3" pitchFamily="-84" charset="-128"/>
              </a:rPr>
              <a:t>: another name for a back end load</a:t>
            </a:r>
          </a:p>
          <a:p>
            <a:pPr>
              <a:buFont typeface="Arial" pitchFamily="34" charset="0"/>
              <a:buChar char="─"/>
            </a:pPr>
            <a:r>
              <a:rPr lang="en-US" altLang="zh-HK" u="sng" dirty="0">
                <a:ea typeface="ヒラギノ角ゴ Pro W3" pitchFamily="-84" charset="-128"/>
              </a:rPr>
              <a:t>exchange fee</a:t>
            </a:r>
            <a:r>
              <a:rPr lang="en-US" altLang="zh-HK" dirty="0">
                <a:ea typeface="ヒラギノ角ゴ Pro W3" pitchFamily="-84" charset="-128"/>
              </a:rPr>
              <a:t>: a fee (usually low) for transferring money between funds in the same family.</a:t>
            </a:r>
          </a:p>
          <a:p>
            <a:pPr>
              <a:buFont typeface="Arial" pitchFamily="34" charset="0"/>
              <a:buChar char="─"/>
            </a:pPr>
            <a:r>
              <a:rPr lang="en-US" altLang="zh-HK" u="sng" dirty="0">
                <a:ea typeface="ヒラギノ角ゴ Pro W3" pitchFamily="-84" charset="-128"/>
              </a:rPr>
              <a:t>account maintenance fee</a:t>
            </a:r>
            <a:r>
              <a:rPr lang="en-US" altLang="zh-HK" dirty="0">
                <a:ea typeface="ヒラギノ角ゴ Pro W3" pitchFamily="-84" charset="-128"/>
              </a:rPr>
              <a:t>: charges if the account balance is too low.</a:t>
            </a:r>
          </a:p>
          <a:p>
            <a:pPr>
              <a:buFont typeface="Arial" pitchFamily="34" charset="0"/>
              <a:buChar char="─"/>
            </a:pPr>
            <a:r>
              <a:rPr lang="en-US" altLang="zh-HK" u="sng" dirty="0">
                <a:ea typeface="ヒラギノ角ゴ Pro W3" pitchFamily="-84" charset="-128"/>
              </a:rPr>
              <a:t>12b-1 fee</a:t>
            </a:r>
            <a:r>
              <a:rPr lang="en-US" altLang="zh-HK" dirty="0">
                <a:ea typeface="ヒラギノ角ゴ Pro W3" pitchFamily="-84" charset="-128"/>
              </a:rPr>
              <a:t>: fee to pay marketing, advertising, and commissions. By law, this fee cannot exceed 1% per year.</a:t>
            </a:r>
          </a:p>
          <a:p>
            <a:pPr>
              <a:buFont typeface="Arial" pitchFamily="34" charset="0"/>
              <a:buChar char="─"/>
            </a:pPr>
            <a:endParaRPr lang="en-US" altLang="zh-HK" sz="800" dirty="0">
              <a:ea typeface="ヒラギノ角ゴ Pro W3" pitchFamily="-84" charset="-128"/>
            </a:endParaRPr>
          </a:p>
          <a:p>
            <a:pPr marL="0" indent="0" algn="just">
              <a:buNone/>
            </a:pPr>
            <a:r>
              <a:rPr lang="en-US" altLang="zh-HK" i="1" dirty="0">
                <a:ea typeface="ヒラギノ角ゴ Pro W3" pitchFamily="-84" charset="-128"/>
              </a:rPr>
              <a:t>These fees can range from 0.25% to 8% per year. No research supports the argument that investors get better returns by investing in funds that charge higher fees.</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28</a:t>
            </a:fld>
            <a:endParaRPr lang="zh-HK" altLang="en-US"/>
          </a:p>
        </p:txBody>
      </p:sp>
    </p:spTree>
    <p:extLst>
      <p:ext uri="{BB962C8B-B14F-4D97-AF65-F5344CB8AC3E}">
        <p14:creationId xmlns:p14="http://schemas.microsoft.com/office/powerpoint/2010/main" val="17699625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pPr eaLnBrk="1" hangingPunct="1"/>
            <a:r>
              <a:rPr lang="en-US" altLang="zh-HK">
                <a:ea typeface="ヒラギノ角ゴ Pro W3" pitchFamily="-84" charset="-128"/>
              </a:rPr>
              <a:t>Regulation of Mutual Funds</a:t>
            </a:r>
          </a:p>
        </p:txBody>
      </p:sp>
      <p:sp>
        <p:nvSpPr>
          <p:cNvPr id="38915" name="Text Placeholder 2"/>
          <p:cNvSpPr>
            <a:spLocks noGrp="1"/>
          </p:cNvSpPr>
          <p:nvPr>
            <p:ph sz="quarter" idx="1"/>
          </p:nvPr>
        </p:nvSpPr>
        <p:spPr/>
        <p:txBody>
          <a:bodyPr/>
          <a:lstStyle/>
          <a:p>
            <a:pPr eaLnBrk="1" hangingPunct="1"/>
            <a:r>
              <a:rPr lang="en-US" altLang="zh-HK" dirty="0">
                <a:ea typeface="ヒラギノ角ゴ Pro W3" pitchFamily="-84" charset="-128"/>
              </a:rPr>
              <a:t>Mutual funds are regulated by four primary laws:</a:t>
            </a:r>
          </a:p>
          <a:p>
            <a:pPr lvl="1" eaLnBrk="1" hangingPunct="1">
              <a:buFont typeface="Arial" pitchFamily="34" charset="0"/>
              <a:buChar char="─"/>
            </a:pPr>
            <a:r>
              <a:rPr lang="en-US" altLang="zh-HK" dirty="0">
                <a:ea typeface="ヒラギノ角ゴ Pro W3" pitchFamily="-84" charset="-128"/>
              </a:rPr>
              <a:t>Securities Act of 1933: specifies disclosure requirements</a:t>
            </a:r>
          </a:p>
          <a:p>
            <a:pPr lvl="1" eaLnBrk="1" hangingPunct="1">
              <a:buFont typeface="Arial" pitchFamily="34" charset="0"/>
              <a:buChar char="─"/>
            </a:pPr>
            <a:r>
              <a:rPr lang="en-US" altLang="zh-HK" dirty="0">
                <a:ea typeface="ヒラギノ角ゴ Pro W3" pitchFamily="-84" charset="-128"/>
              </a:rPr>
              <a:t>Securities Exchange Act of 1934: details antifraud rules</a:t>
            </a:r>
          </a:p>
          <a:p>
            <a:pPr lvl="1" eaLnBrk="1" hangingPunct="1">
              <a:buFont typeface="Arial" pitchFamily="34" charset="0"/>
              <a:buChar char="─"/>
            </a:pPr>
            <a:r>
              <a:rPr lang="en-US" altLang="zh-HK" dirty="0">
                <a:ea typeface="ヒラギノ角ゴ Pro W3" pitchFamily="-84" charset="-128"/>
              </a:rPr>
              <a:t>Investment Company Act of 1940: requires registration and minimal operating standards</a:t>
            </a:r>
          </a:p>
          <a:p>
            <a:pPr lvl="1" eaLnBrk="1" hangingPunct="1">
              <a:buFont typeface="Arial" pitchFamily="34" charset="0"/>
              <a:buChar char="─"/>
            </a:pPr>
            <a:r>
              <a:rPr lang="en-US" altLang="zh-HK" dirty="0">
                <a:ea typeface="ヒラギノ角ゴ Pro W3" pitchFamily="-84" charset="-128"/>
              </a:rPr>
              <a:t>Investment Advisors Act of 1940: regulates fund advisors</a:t>
            </a:r>
          </a:p>
          <a:p>
            <a:pPr marL="274320" lvl="1" indent="0" eaLnBrk="1" hangingPunct="1">
              <a:buNone/>
            </a:pPr>
            <a:endParaRPr lang="en-US" altLang="zh-HK" dirty="0">
              <a:ea typeface="ヒラギノ角ゴ Pro W3" pitchFamily="-84" charset="-128"/>
            </a:endParaRPr>
          </a:p>
          <a:p>
            <a:pPr marL="3175" lvl="1" indent="0" eaLnBrk="1" hangingPunct="1">
              <a:buNone/>
            </a:pPr>
            <a:r>
              <a:rPr lang="en-US" altLang="zh-HK" dirty="0">
                <a:ea typeface="ヒラギノ角ゴ Pro W3" pitchFamily="-84" charset="-128"/>
              </a:rPr>
              <a:t>All funds must provide two type of documents free of charge: a prospectus and a shareholder report.</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29</a:t>
            </a:fld>
            <a:endParaRPr lang="zh-HK" altLang="en-US"/>
          </a:p>
        </p:txBody>
      </p:sp>
    </p:spTree>
    <p:extLst>
      <p:ext uri="{BB962C8B-B14F-4D97-AF65-F5344CB8AC3E}">
        <p14:creationId xmlns:p14="http://schemas.microsoft.com/office/powerpoint/2010/main" val="289200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hangingPunct="1"/>
            <a:r>
              <a:rPr lang="en-US" altLang="zh-HK" dirty="0">
                <a:ea typeface="ヒラギノ角ゴ Pro W3" pitchFamily="-84" charset="-128"/>
              </a:rPr>
              <a:t>Chapter Outline</a:t>
            </a:r>
          </a:p>
        </p:txBody>
      </p:sp>
      <p:sp>
        <p:nvSpPr>
          <p:cNvPr id="7171" name="Text Placeholder 2"/>
          <p:cNvSpPr>
            <a:spLocks noGrp="1"/>
          </p:cNvSpPr>
          <p:nvPr>
            <p:ph sz="quarter" idx="1"/>
          </p:nvPr>
        </p:nvSpPr>
        <p:spPr/>
        <p:txBody>
          <a:bodyPr/>
          <a:lstStyle/>
          <a:p>
            <a:pPr marL="0" indent="0" eaLnBrk="1" hangingPunct="1">
              <a:buFont typeface="Wingdings" pitchFamily="2" charset="2"/>
              <a:buNone/>
            </a:pPr>
            <a:r>
              <a:rPr lang="en-US" altLang="zh-HK" dirty="0">
                <a:ea typeface="ヒラギノ角ゴ Pro W3" pitchFamily="-84" charset="-128"/>
              </a:rPr>
              <a:t>Topics include:</a:t>
            </a:r>
          </a:p>
          <a:p>
            <a:pPr lvl="1" eaLnBrk="1" hangingPunct="1">
              <a:buFont typeface="Arial" pitchFamily="34" charset="0"/>
              <a:buChar char="─"/>
            </a:pPr>
            <a:r>
              <a:rPr lang="en-US" altLang="zh-HK" dirty="0">
                <a:solidFill>
                  <a:schemeClr val="tx1"/>
                </a:solidFill>
                <a:ea typeface="ヒラギノ角ゴ Pro W3" pitchFamily="-84" charset="-128"/>
              </a:rPr>
              <a:t>The Growth of Mutual Funds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Mutual Fund Structure</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Investment Objective Classes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Fee Structure of Investment Funds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Regulation of Mutual Funds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Hedge Funds</a:t>
            </a:r>
          </a:p>
          <a:p>
            <a:pPr lvl="1" eaLnBrk="1" hangingPunct="1">
              <a:buFont typeface="Arial" pitchFamily="34" charset="0"/>
              <a:buChar char="─"/>
            </a:pPr>
            <a:r>
              <a:rPr lang="en-US" altLang="zh-HK" dirty="0">
                <a:solidFill>
                  <a:schemeClr val="bg1">
                    <a:lumMod val="65000"/>
                  </a:schemeClr>
                </a:solidFill>
                <a:ea typeface="ヒラギノ角ゴ Pro W3" pitchFamily="-84" charset="-128"/>
              </a:rPr>
              <a:t>Conflicts of Interest in the Mutual Fund Industry</a:t>
            </a:r>
          </a:p>
          <a:p>
            <a:pPr lvl="1" eaLnBrk="1" hangingPunct="1">
              <a:buFont typeface="Arial" pitchFamily="34" charset="0"/>
              <a:buChar char="─"/>
            </a:pPr>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3</a:t>
            </a:fld>
            <a:endParaRPr lang="zh-HK" altLang="en-US"/>
          </a:p>
        </p:txBody>
      </p:sp>
    </p:spTree>
    <p:extLst>
      <p:ext uri="{BB962C8B-B14F-4D97-AF65-F5344CB8AC3E}">
        <p14:creationId xmlns:p14="http://schemas.microsoft.com/office/powerpoint/2010/main" val="16171803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lstStyle/>
          <a:p>
            <a:pPr eaLnBrk="1" hangingPunct="1"/>
            <a:r>
              <a:rPr lang="en-US" altLang="zh-HK">
                <a:ea typeface="ヒラギノ角ゴ Pro W3" pitchFamily="-84" charset="-128"/>
              </a:rPr>
              <a:t>Regulation of Mutual Funds</a:t>
            </a:r>
          </a:p>
        </p:txBody>
      </p:sp>
      <p:sp>
        <p:nvSpPr>
          <p:cNvPr id="39939" name="Text Placeholder 2"/>
          <p:cNvSpPr>
            <a:spLocks noGrp="1"/>
          </p:cNvSpPr>
          <p:nvPr>
            <p:ph sz="quarter" idx="1"/>
          </p:nvPr>
        </p:nvSpPr>
        <p:spPr/>
        <p:txBody>
          <a:bodyPr/>
          <a:lstStyle/>
          <a:p>
            <a:pPr eaLnBrk="1" hangingPunct="1"/>
            <a:r>
              <a:rPr lang="en-US" altLang="zh-HK">
                <a:ea typeface="ヒラギノ角ゴ Pro W3" pitchFamily="-84" charset="-128"/>
              </a:rPr>
              <a:t>Mutual funds are the only companies in the U.S. that are required by law to have independent directors, as follows (2001 SEC rules)</a:t>
            </a:r>
          </a:p>
          <a:p>
            <a:pPr lvl="1" eaLnBrk="1" hangingPunct="1">
              <a:buFont typeface="Arial" pitchFamily="34" charset="0"/>
              <a:buChar char="─"/>
            </a:pPr>
            <a:r>
              <a:rPr lang="en-US" altLang="zh-HK">
                <a:ea typeface="ヒラギノ角ゴ Pro W3" pitchFamily="-84" charset="-128"/>
              </a:rPr>
              <a:t>Independent directors must constitute a majority of the board</a:t>
            </a:r>
          </a:p>
          <a:p>
            <a:pPr lvl="1" eaLnBrk="1" hangingPunct="1">
              <a:buFont typeface="Arial" pitchFamily="34" charset="0"/>
              <a:buChar char="─"/>
            </a:pPr>
            <a:r>
              <a:rPr lang="en-US" altLang="zh-HK">
                <a:ea typeface="ヒラギノ角ゴ Pro W3" pitchFamily="-84" charset="-128"/>
              </a:rPr>
              <a:t>Independent directors select and nominate other independent directors</a:t>
            </a:r>
          </a:p>
          <a:p>
            <a:pPr lvl="1" eaLnBrk="1" hangingPunct="1">
              <a:buFont typeface="Arial" pitchFamily="34" charset="0"/>
              <a:buChar char="─"/>
            </a:pPr>
            <a:r>
              <a:rPr lang="en-US" altLang="zh-HK">
                <a:ea typeface="ヒラギノ角ゴ Pro W3" pitchFamily="-84" charset="-128"/>
              </a:rPr>
              <a:t>Legal counsel to the independent directors must also be independent</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30</a:t>
            </a:fld>
            <a:endParaRPr lang="zh-HK" altLang="en-US"/>
          </a:p>
        </p:txBody>
      </p:sp>
    </p:spTree>
    <p:extLst>
      <p:ext uri="{BB962C8B-B14F-4D97-AF65-F5344CB8AC3E}">
        <p14:creationId xmlns:p14="http://schemas.microsoft.com/office/powerpoint/2010/main" val="11777387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pPr eaLnBrk="1" hangingPunct="1"/>
            <a:r>
              <a:rPr lang="en-US" altLang="zh-HK">
                <a:ea typeface="ヒラギノ角ゴ Pro W3" pitchFamily="-84" charset="-128"/>
              </a:rPr>
              <a:t>Hedge Funds</a:t>
            </a:r>
          </a:p>
        </p:txBody>
      </p:sp>
      <p:sp>
        <p:nvSpPr>
          <p:cNvPr id="40963" name="Text Placeholder 2"/>
          <p:cNvSpPr>
            <a:spLocks noGrp="1"/>
          </p:cNvSpPr>
          <p:nvPr>
            <p:ph sz="quarter" idx="1"/>
          </p:nvPr>
        </p:nvSpPr>
        <p:spPr/>
        <p:txBody>
          <a:bodyPr/>
          <a:lstStyle/>
          <a:p>
            <a:pPr eaLnBrk="1" hangingPunct="1"/>
            <a:r>
              <a:rPr lang="en-US" altLang="zh-HK" sz="2400" dirty="0">
                <a:ea typeface="ヒラギノ角ゴ Pro W3" pitchFamily="-84" charset="-128"/>
              </a:rPr>
              <a:t>A special type of mutual fund that received considerable attention following the collapse of Long Term Capital Management.</a:t>
            </a:r>
          </a:p>
          <a:p>
            <a:pPr eaLnBrk="1" hangingPunct="1"/>
            <a:r>
              <a:rPr lang="en-US" altLang="zh-HK" sz="2400" dirty="0">
                <a:ea typeface="ヒラギノ角ゴ Pro W3" pitchFamily="-84" charset="-128"/>
              </a:rPr>
              <a:t>Different from typical mutual funds, as follows:</a:t>
            </a:r>
          </a:p>
          <a:p>
            <a:pPr lvl="1" eaLnBrk="1" hangingPunct="1">
              <a:buFont typeface="Arial" pitchFamily="34" charset="0"/>
              <a:buChar char="─"/>
            </a:pPr>
            <a:r>
              <a:rPr lang="en-US" altLang="zh-HK" sz="2000" dirty="0">
                <a:ea typeface="ヒラギノ角ゴ Pro W3" pitchFamily="-84" charset="-128"/>
              </a:rPr>
              <a:t>High minimum investment, averaging around $1 million</a:t>
            </a:r>
          </a:p>
          <a:p>
            <a:pPr lvl="1" eaLnBrk="1" hangingPunct="1">
              <a:buFont typeface="Arial" pitchFamily="34" charset="0"/>
              <a:buChar char="─"/>
            </a:pPr>
            <a:r>
              <a:rPr lang="en-US" altLang="zh-HK" sz="2000" dirty="0">
                <a:ea typeface="ヒラギノ角ゴ Pro W3" pitchFamily="-84" charset="-128"/>
              </a:rPr>
              <a:t>Long-term commitment of funds is required</a:t>
            </a:r>
          </a:p>
          <a:p>
            <a:pPr lvl="1">
              <a:buFont typeface="Arial" pitchFamily="34" charset="0"/>
              <a:buChar char="─"/>
            </a:pPr>
            <a:r>
              <a:rPr lang="en-US" altLang="zh-HK" sz="2000" dirty="0">
                <a:ea typeface="ヒラギノ角ゴ Pro W3" pitchFamily="-84" charset="-128"/>
              </a:rPr>
              <a:t>High fees: typically 1% </a:t>
            </a:r>
            <a:r>
              <a:rPr lang="en-GB" altLang="zh-HK" sz="2000" dirty="0">
                <a:ea typeface="ヒラギノ角ゴ Pro W3" pitchFamily="-84" charset="-128"/>
              </a:rPr>
              <a:t>annual asset management fee </a:t>
            </a:r>
            <a:r>
              <a:rPr lang="en-US" altLang="zh-HK" sz="2000" dirty="0">
                <a:ea typeface="ヒラギノ角ゴ Pro W3" pitchFamily="-84" charset="-128"/>
              </a:rPr>
              <a:t>plus 20% of profits</a:t>
            </a:r>
          </a:p>
          <a:p>
            <a:pPr lvl="1" eaLnBrk="1" hangingPunct="1">
              <a:buFont typeface="Arial" pitchFamily="34" charset="0"/>
              <a:buChar char="─"/>
            </a:pPr>
            <a:r>
              <a:rPr lang="en-US" altLang="zh-HK" sz="2000" dirty="0">
                <a:ea typeface="ヒラギノ角ゴ Pro W3" pitchFamily="-84" charset="-128"/>
              </a:rPr>
              <a:t>Highly levered</a:t>
            </a:r>
          </a:p>
          <a:p>
            <a:pPr lvl="1" eaLnBrk="1" hangingPunct="1">
              <a:buFont typeface="Arial" pitchFamily="34" charset="0"/>
              <a:buChar char="─"/>
            </a:pPr>
            <a:r>
              <a:rPr lang="en-US" altLang="zh-HK" sz="2000" dirty="0">
                <a:ea typeface="ヒラギノ角ゴ Pro W3" pitchFamily="-84" charset="-128"/>
              </a:rPr>
              <a:t>Little current regulation</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31</a:t>
            </a:fld>
            <a:endParaRPr lang="zh-HK" altLang="en-US"/>
          </a:p>
        </p:txBody>
      </p:sp>
    </p:spTree>
    <p:extLst>
      <p:ext uri="{BB962C8B-B14F-4D97-AF65-F5344CB8AC3E}">
        <p14:creationId xmlns:p14="http://schemas.microsoft.com/office/powerpoint/2010/main" val="1893857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lstStyle/>
          <a:p>
            <a:pPr eaLnBrk="1" hangingPunct="1"/>
            <a:r>
              <a:rPr lang="en-US" altLang="zh-HK">
                <a:ea typeface="ヒラギノ角ゴ Pro W3" pitchFamily="-84" charset="-128"/>
              </a:rPr>
              <a:t>Hedge Funds</a:t>
            </a:r>
          </a:p>
        </p:txBody>
      </p:sp>
      <p:sp>
        <p:nvSpPr>
          <p:cNvPr id="41987" name="Text Placeholder 2"/>
          <p:cNvSpPr>
            <a:spLocks noGrp="1"/>
          </p:cNvSpPr>
          <p:nvPr>
            <p:ph sz="quarter" idx="1"/>
          </p:nvPr>
        </p:nvSpPr>
        <p:spPr/>
        <p:txBody>
          <a:bodyPr>
            <a:normAutofit lnSpcReduction="10000"/>
          </a:bodyPr>
          <a:lstStyle/>
          <a:p>
            <a:pPr eaLnBrk="1" hangingPunct="1"/>
            <a:r>
              <a:rPr lang="en-US" altLang="zh-HK" sz="2400" dirty="0">
                <a:ea typeface="ヒラギノ角ゴ Pro W3" pitchFamily="-84" charset="-128"/>
              </a:rPr>
              <a:t>Hedge funds are often trying to take advantage of unusual spreads between security prices</a:t>
            </a:r>
          </a:p>
          <a:p>
            <a:pPr eaLnBrk="1" hangingPunct="1"/>
            <a:r>
              <a:rPr lang="en-US" altLang="zh-HK" sz="2400" dirty="0">
                <a:ea typeface="ヒラギノ角ゴ Pro W3" pitchFamily="-84" charset="-128"/>
              </a:rPr>
              <a:t>For example, at LTCM, the managers noted that 29.5-year U.S. Treasury bonds seemed cheap relative to 30-year Treasury securities. The managers figured that the value of the two bonds would converge over time.</a:t>
            </a:r>
          </a:p>
          <a:p>
            <a:pPr eaLnBrk="1" hangingPunct="1"/>
            <a:r>
              <a:rPr lang="en-US" altLang="zh-HK" sz="2400" dirty="0">
                <a:ea typeface="ヒラギノ角ゴ Pro W3" pitchFamily="-84" charset="-128"/>
              </a:rPr>
              <a:t>LTCM bought $2 billion of the 29.5-year bonds and sold short $2 billion of the 30-year bonds. The net investment by LTCM was $12 million. Six months later, the fund reversed these transactions, and realized a $25 million profit!</a:t>
            </a:r>
          </a:p>
          <a:p>
            <a:r>
              <a:rPr lang="en-US" altLang="zh-HK" dirty="0"/>
              <a:t>In the transaction, the managers did not care whether the overall bond market rose or fell.</a:t>
            </a:r>
          </a:p>
          <a:p>
            <a:pPr lvl="1"/>
            <a:r>
              <a:rPr lang="en-US" altLang="zh-HK" dirty="0"/>
              <a:t>The transaction was market-neutral.</a:t>
            </a:r>
            <a:endParaRPr lang="en-US" altLang="zh-HK" sz="2100"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32</a:t>
            </a:fld>
            <a:endParaRPr lang="zh-HK" altLang="en-US"/>
          </a:p>
        </p:txBody>
      </p:sp>
    </p:spTree>
    <p:extLst>
      <p:ext uri="{BB962C8B-B14F-4D97-AF65-F5344CB8AC3E}">
        <p14:creationId xmlns:p14="http://schemas.microsoft.com/office/powerpoint/2010/main" val="3702825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lstStyle/>
          <a:p>
            <a:pPr eaLnBrk="1" hangingPunct="1"/>
            <a:r>
              <a:rPr lang="en-US" altLang="zh-HK">
                <a:ea typeface="ヒラギノ角ゴ Pro W3" pitchFamily="-84" charset="-128"/>
              </a:rPr>
              <a:t>Hedge Funds</a:t>
            </a:r>
          </a:p>
        </p:txBody>
      </p:sp>
      <p:pic>
        <p:nvPicPr>
          <p:cNvPr id="43011" name="Picture 1" descr="fig20_08.gi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828800"/>
            <a:ext cx="7467600" cy="430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p:cNvSpPr txBox="1"/>
          <p:nvPr/>
        </p:nvSpPr>
        <p:spPr>
          <a:xfrm>
            <a:off x="990600" y="1143000"/>
            <a:ext cx="7620000" cy="400050"/>
          </a:xfrm>
          <a:prstGeom prst="rect">
            <a:avLst/>
          </a:prstGeom>
          <a:noFill/>
        </p:spPr>
        <p:txBody>
          <a:bodyPr>
            <a:spAutoFit/>
          </a:bodyPr>
          <a:lstStyle/>
          <a:p>
            <a:pPr>
              <a:defRPr/>
            </a:pPr>
            <a:r>
              <a:rPr lang="en-US" sz="2000" b="1" dirty="0">
                <a:latin typeface="+mj-lt"/>
                <a:ea typeface="ヒラギノ角ゴ Pro W3" charset="0"/>
                <a:cs typeface="ヒラギノ角ゴ Pro W3" charset="0"/>
              </a:rPr>
              <a:t>Figure 20.8 </a:t>
            </a:r>
            <a:r>
              <a:rPr lang="en-US" sz="2000" dirty="0">
                <a:latin typeface="+mj-lt"/>
                <a:ea typeface="ヒラギノ角ゴ Pro W3" charset="0"/>
                <a:cs typeface="ヒラギノ角ゴ Pro W3" charset="0"/>
              </a:rPr>
              <a:t>The Price of Two Similar Securities</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4" name="投影片編號版面配置區 3"/>
          <p:cNvSpPr>
            <a:spLocks noGrp="1"/>
          </p:cNvSpPr>
          <p:nvPr>
            <p:ph type="sldNum" sz="quarter" idx="12"/>
          </p:nvPr>
        </p:nvSpPr>
        <p:spPr/>
        <p:txBody>
          <a:bodyPr/>
          <a:lstStyle/>
          <a:p>
            <a:fld id="{F88E0A86-AD87-4A30-A3DC-363C9B204A99}" type="slidenum">
              <a:rPr lang="zh-HK" altLang="en-US" smtClean="0"/>
              <a:t>33</a:t>
            </a:fld>
            <a:endParaRPr lang="zh-HK" altLang="en-US"/>
          </a:p>
        </p:txBody>
      </p:sp>
      <p:sp>
        <p:nvSpPr>
          <p:cNvPr id="6" name="TextBox 5"/>
          <p:cNvSpPr txBox="1"/>
          <p:nvPr/>
        </p:nvSpPr>
        <p:spPr>
          <a:xfrm>
            <a:off x="7092280" y="3429000"/>
            <a:ext cx="1656184" cy="369332"/>
          </a:xfrm>
          <a:prstGeom prst="rect">
            <a:avLst/>
          </a:prstGeom>
          <a:noFill/>
        </p:spPr>
        <p:txBody>
          <a:bodyPr wrap="square" rtlCol="0">
            <a:spAutoFit/>
          </a:bodyPr>
          <a:lstStyle/>
          <a:p>
            <a:r>
              <a:rPr lang="en-US" dirty="0"/>
              <a:t>Short A,  buy B</a:t>
            </a:r>
          </a:p>
        </p:txBody>
      </p:sp>
    </p:spTree>
    <p:extLst>
      <p:ext uri="{BB962C8B-B14F-4D97-AF65-F5344CB8AC3E}">
        <p14:creationId xmlns:p14="http://schemas.microsoft.com/office/powerpoint/2010/main" val="34876953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pPr algn="ctr"/>
            <a:r>
              <a:rPr lang="en-US" altLang="zh-HK" dirty="0"/>
              <a:t>EF3333 Chapter 20</a:t>
            </a:r>
            <a:endParaRPr lang="zh-HK" altLang="en-US" dirty="0"/>
          </a:p>
        </p:txBody>
      </p:sp>
      <p:sp>
        <p:nvSpPr>
          <p:cNvPr id="4" name="Slide Number Placeholder 3"/>
          <p:cNvSpPr>
            <a:spLocks noGrp="1"/>
          </p:cNvSpPr>
          <p:nvPr>
            <p:ph type="sldNum" sz="quarter" idx="12"/>
          </p:nvPr>
        </p:nvSpPr>
        <p:spPr/>
        <p:txBody>
          <a:bodyPr/>
          <a:lstStyle/>
          <a:p>
            <a:fld id="{F88E0A86-AD87-4A30-A3DC-363C9B204A99}" type="slidenum">
              <a:rPr lang="zh-HK" altLang="en-US" smtClean="0"/>
              <a:t>34</a:t>
            </a:fld>
            <a:endParaRPr lang="zh-HK" altLang="en-US"/>
          </a:p>
        </p:txBody>
      </p:sp>
      <p:graphicFrame>
        <p:nvGraphicFramePr>
          <p:cNvPr id="5" name="Diagram 4"/>
          <p:cNvGraphicFramePr/>
          <p:nvPr>
            <p:extLst>
              <p:ext uri="{D42A27DB-BD31-4B8C-83A1-F6EECF244321}">
                <p14:modId xmlns:p14="http://schemas.microsoft.com/office/powerpoint/2010/main" val="3496670289"/>
              </p:ext>
            </p:extLst>
          </p:nvPr>
        </p:nvGraphicFramePr>
        <p:xfrm>
          <a:off x="467544" y="620688"/>
          <a:ext cx="7416824" cy="52565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49911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Exchange-Traded Fund (ETF)</a:t>
            </a:r>
          </a:p>
        </p:txBody>
      </p:sp>
      <p:sp>
        <p:nvSpPr>
          <p:cNvPr id="4" name="Footer Placeholder 3"/>
          <p:cNvSpPr>
            <a:spLocks noGrp="1"/>
          </p:cNvSpPr>
          <p:nvPr>
            <p:ph type="ftr" sz="quarter" idx="11"/>
          </p:nvPr>
        </p:nvSpPr>
        <p:spPr/>
        <p:txBody>
          <a:bodyPr/>
          <a:lstStyle/>
          <a:p>
            <a:pPr algn="ctr"/>
            <a:r>
              <a:rPr lang="en-US" altLang="zh-HK" dirty="0"/>
              <a:t>EF3333 Chapter 20</a:t>
            </a:r>
            <a:endParaRPr lang="zh-HK" altLang="en-US" dirty="0"/>
          </a:p>
        </p:txBody>
      </p:sp>
      <p:sp>
        <p:nvSpPr>
          <p:cNvPr id="5" name="Slide Number Placeholder 4"/>
          <p:cNvSpPr>
            <a:spLocks noGrp="1"/>
          </p:cNvSpPr>
          <p:nvPr>
            <p:ph type="sldNum" sz="quarter" idx="12"/>
          </p:nvPr>
        </p:nvSpPr>
        <p:spPr/>
        <p:txBody>
          <a:bodyPr/>
          <a:lstStyle/>
          <a:p>
            <a:fld id="{F88E0A86-AD87-4A30-A3DC-363C9B204A99}" type="slidenum">
              <a:rPr lang="zh-HK" altLang="en-US" smtClean="0"/>
              <a:t>35</a:t>
            </a:fld>
            <a:endParaRPr lang="zh-HK" altLang="en-US"/>
          </a:p>
        </p:txBody>
      </p:sp>
      <p:sp>
        <p:nvSpPr>
          <p:cNvPr id="6" name="Content Placeholder 5"/>
          <p:cNvSpPr>
            <a:spLocks noGrp="1"/>
          </p:cNvSpPr>
          <p:nvPr>
            <p:ph sz="quarter" idx="1"/>
          </p:nvPr>
        </p:nvSpPr>
        <p:spPr/>
        <p:txBody>
          <a:bodyPr>
            <a:normAutofit/>
          </a:bodyPr>
          <a:lstStyle/>
          <a:p>
            <a:r>
              <a:rPr lang="en-US" dirty="0"/>
              <a:t>An ETF is a marketable security that tracks an index, a commodity, bonds, or a basket of assets like an index fund. </a:t>
            </a:r>
          </a:p>
          <a:p>
            <a:r>
              <a:rPr lang="en-US" dirty="0"/>
              <a:t>Unlike mutual funds, an ETF trades like a common stock on a stock exchange. </a:t>
            </a:r>
          </a:p>
          <a:p>
            <a:r>
              <a:rPr lang="en-US" dirty="0"/>
              <a:t>ETFs experience price changes throughout the day as they are bought and sold. </a:t>
            </a:r>
          </a:p>
          <a:p>
            <a:r>
              <a:rPr lang="en-US" dirty="0"/>
              <a:t>Because it trades like a stock, an ETF does not have its net asset value (NAV) calculated once at the end of every day like a mutual fund does.</a:t>
            </a:r>
          </a:p>
          <a:p>
            <a:endParaRPr lang="en-US" dirty="0"/>
          </a:p>
        </p:txBody>
      </p:sp>
    </p:spTree>
    <p:extLst>
      <p:ext uri="{BB962C8B-B14F-4D97-AF65-F5344CB8AC3E}">
        <p14:creationId xmlns:p14="http://schemas.microsoft.com/office/powerpoint/2010/main" val="25135838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Arbitrage</a:t>
            </a:r>
          </a:p>
        </p:txBody>
      </p:sp>
      <p:sp>
        <p:nvSpPr>
          <p:cNvPr id="4" name="Footer Placeholder 3"/>
          <p:cNvSpPr>
            <a:spLocks noGrp="1"/>
          </p:cNvSpPr>
          <p:nvPr>
            <p:ph type="ftr" sz="quarter" idx="11"/>
          </p:nvPr>
        </p:nvSpPr>
        <p:spPr/>
        <p:txBody>
          <a:bodyPr/>
          <a:lstStyle/>
          <a:p>
            <a:pPr algn="ctr"/>
            <a:r>
              <a:rPr lang="en-US" altLang="zh-HK" dirty="0"/>
              <a:t>EF3333 Chapter 20</a:t>
            </a:r>
            <a:endParaRPr lang="zh-HK" altLang="en-US" dirty="0"/>
          </a:p>
        </p:txBody>
      </p:sp>
      <p:sp>
        <p:nvSpPr>
          <p:cNvPr id="5" name="Slide Number Placeholder 4"/>
          <p:cNvSpPr>
            <a:spLocks noGrp="1"/>
          </p:cNvSpPr>
          <p:nvPr>
            <p:ph type="sldNum" sz="quarter" idx="12"/>
          </p:nvPr>
        </p:nvSpPr>
        <p:spPr/>
        <p:txBody>
          <a:bodyPr/>
          <a:lstStyle/>
          <a:p>
            <a:fld id="{F88E0A86-AD87-4A30-A3DC-363C9B204A99}" type="slidenum">
              <a:rPr lang="zh-HK" altLang="en-US" smtClean="0"/>
              <a:t>36</a:t>
            </a:fld>
            <a:endParaRPr lang="zh-HK" altLang="en-US"/>
          </a:p>
        </p:txBody>
      </p:sp>
      <p:sp>
        <p:nvSpPr>
          <p:cNvPr id="6" name="Content Placeholder 5"/>
          <p:cNvSpPr>
            <a:spLocks noGrp="1"/>
          </p:cNvSpPr>
          <p:nvPr>
            <p:ph sz="quarter" idx="1"/>
          </p:nvPr>
        </p:nvSpPr>
        <p:spPr/>
        <p:txBody>
          <a:bodyPr/>
          <a:lstStyle/>
          <a:p>
            <a:r>
              <a:rPr lang="en-US" dirty="0"/>
              <a:t>Since both the ETF and the basket of underlying assets are tradeable throughout the day, traders take advantage of momentary arbitrage opportunities, which keeps the ETF price close it its fair value. </a:t>
            </a:r>
          </a:p>
          <a:p>
            <a:r>
              <a:rPr lang="en-US" dirty="0"/>
              <a:t>If a trader can buy the ETF for effectively less than the underlying securities, they will buy the ETF shares and sell the underlying portfolio, locking in the differential.</a:t>
            </a:r>
          </a:p>
          <a:p>
            <a:endParaRPr lang="en-US" dirty="0"/>
          </a:p>
        </p:txBody>
      </p:sp>
    </p:spTree>
    <p:extLst>
      <p:ext uri="{BB962C8B-B14F-4D97-AF65-F5344CB8AC3E}">
        <p14:creationId xmlns:p14="http://schemas.microsoft.com/office/powerpoint/2010/main" val="20058263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ea typeface="+mn-ea"/>
              </a:rPr>
              <a:t>Arbitrage</a:t>
            </a:r>
            <a:endParaRPr lang="zh-HK" altLang="en-US" dirty="0">
              <a:ea typeface="+mn-ea"/>
            </a:endParaRPr>
          </a:p>
        </p:txBody>
      </p:sp>
      <p:sp>
        <p:nvSpPr>
          <p:cNvPr id="4" name="頁尾版面配置區 3"/>
          <p:cNvSpPr>
            <a:spLocks noGrp="1"/>
          </p:cNvSpPr>
          <p:nvPr>
            <p:ph type="ftr" sz="quarter" idx="11"/>
          </p:nvPr>
        </p:nvSpPr>
        <p:spPr/>
        <p:txBody>
          <a:bodyPr/>
          <a:lstStyle/>
          <a:p>
            <a:pPr algn="ctr"/>
            <a:r>
              <a:rPr lang="en-US" altLang="zh-HK" dirty="0"/>
              <a:t>EF3333</a:t>
            </a:r>
            <a:r>
              <a:rPr lang="en-US" altLang="zh-TW" dirty="0"/>
              <a:t> Chapter 20</a:t>
            </a:r>
          </a:p>
        </p:txBody>
      </p:sp>
      <p:sp>
        <p:nvSpPr>
          <p:cNvPr id="5" name="投影片編號版面配置區 4"/>
          <p:cNvSpPr>
            <a:spLocks noGrp="1"/>
          </p:cNvSpPr>
          <p:nvPr>
            <p:ph type="sldNum" sz="quarter" idx="12"/>
          </p:nvPr>
        </p:nvSpPr>
        <p:spPr/>
        <p:txBody>
          <a:bodyPr/>
          <a:lstStyle/>
          <a:p>
            <a:fld id="{D40EB095-7D9C-4D82-B157-9856565EEA00}" type="slidenum">
              <a:rPr lang="en-US" altLang="en-US" smtClean="0"/>
              <a:pPr/>
              <a:t>37</a:t>
            </a:fld>
            <a:endParaRPr lang="en-US" altLang="en-US" dirty="0"/>
          </a:p>
        </p:txBody>
      </p:sp>
      <p:sp>
        <p:nvSpPr>
          <p:cNvPr id="6" name="內容版面配置區 5"/>
          <p:cNvSpPr>
            <a:spLocks noGrp="1"/>
          </p:cNvSpPr>
          <p:nvPr>
            <p:ph sz="half" idx="1"/>
          </p:nvPr>
        </p:nvSpPr>
        <p:spPr/>
        <p:txBody>
          <a:bodyPr>
            <a:normAutofit/>
          </a:bodyPr>
          <a:lstStyle/>
          <a:p>
            <a:r>
              <a:rPr lang="en-US" altLang="zh-TW" sz="2000" dirty="0"/>
              <a:t>Stock net value 15</a:t>
            </a:r>
          </a:p>
          <a:p>
            <a:r>
              <a:rPr lang="en-US" altLang="zh-TW" sz="2000" dirty="0"/>
              <a:t>ETF price 20</a:t>
            </a:r>
          </a:p>
          <a:p>
            <a:endParaRPr lang="en-US" altLang="zh-TW" sz="2000" dirty="0"/>
          </a:p>
          <a:p>
            <a:r>
              <a:rPr lang="en-US" altLang="zh-TW" sz="2000" dirty="0"/>
              <a:t>Buy stocks at 15</a:t>
            </a:r>
          </a:p>
          <a:p>
            <a:r>
              <a:rPr lang="en-US" altLang="zh-TW" sz="2000" dirty="0"/>
              <a:t>Create new ETF</a:t>
            </a:r>
            <a:r>
              <a:rPr lang="zh-TW" altLang="en-US" sz="2000" dirty="0"/>
              <a:t> </a:t>
            </a:r>
            <a:r>
              <a:rPr lang="en-US" altLang="zh-TW" sz="2000" dirty="0"/>
              <a:t>units</a:t>
            </a:r>
          </a:p>
          <a:p>
            <a:r>
              <a:rPr lang="en-US" altLang="zh-TW" sz="2000" dirty="0"/>
              <a:t>Sell new ETF units at 20 in market</a:t>
            </a:r>
          </a:p>
          <a:p>
            <a:endParaRPr lang="en-US" altLang="zh-TW" sz="2000" dirty="0"/>
          </a:p>
          <a:p>
            <a:r>
              <a:rPr lang="en-US" altLang="zh-TW" sz="2000" dirty="0"/>
              <a:t>Demand for stock increase (price increase)</a:t>
            </a:r>
          </a:p>
          <a:p>
            <a:r>
              <a:rPr lang="en-US" altLang="zh-TW" sz="2000" dirty="0"/>
              <a:t>ETF supply increase (price drop)</a:t>
            </a:r>
          </a:p>
          <a:p>
            <a:r>
              <a:rPr lang="en-US" altLang="zh-TW" sz="2000" dirty="0"/>
              <a:t>Difference narrow to no arbitrage profit</a:t>
            </a:r>
            <a:endParaRPr lang="zh-HK" altLang="en-US" sz="2000" dirty="0"/>
          </a:p>
        </p:txBody>
      </p:sp>
      <p:sp>
        <p:nvSpPr>
          <p:cNvPr id="7" name="內容版面配置區 6"/>
          <p:cNvSpPr>
            <a:spLocks noGrp="1"/>
          </p:cNvSpPr>
          <p:nvPr>
            <p:ph sz="half" idx="2"/>
          </p:nvPr>
        </p:nvSpPr>
        <p:spPr/>
        <p:txBody>
          <a:bodyPr>
            <a:normAutofit/>
          </a:bodyPr>
          <a:lstStyle/>
          <a:p>
            <a:r>
              <a:rPr lang="en-US" altLang="zh-TW" sz="2000" dirty="0"/>
              <a:t>ETF price 15</a:t>
            </a:r>
          </a:p>
          <a:p>
            <a:r>
              <a:rPr lang="en-US" altLang="zh-TW" sz="2000" dirty="0"/>
              <a:t>Stock net value 20</a:t>
            </a:r>
          </a:p>
          <a:p>
            <a:endParaRPr lang="en-US" altLang="zh-TW" sz="2000" dirty="0"/>
          </a:p>
          <a:p>
            <a:r>
              <a:rPr lang="en-US" altLang="zh-TW" sz="2000" dirty="0"/>
              <a:t>Redeem ETF at 15</a:t>
            </a:r>
          </a:p>
          <a:p>
            <a:r>
              <a:rPr lang="en-US" altLang="zh-TW" sz="2000" dirty="0"/>
              <a:t>Get corresponding stocks</a:t>
            </a:r>
          </a:p>
          <a:p>
            <a:r>
              <a:rPr lang="en-US" altLang="zh-TW" sz="2000" dirty="0"/>
              <a:t>Sell stocks at 20</a:t>
            </a:r>
            <a:r>
              <a:rPr lang="zh-TW" altLang="en-US" sz="2000" dirty="0"/>
              <a:t> </a:t>
            </a:r>
            <a:r>
              <a:rPr lang="en-US" altLang="zh-TW" sz="2000" dirty="0"/>
              <a:t>in the market</a:t>
            </a:r>
          </a:p>
          <a:p>
            <a:endParaRPr lang="en-US" altLang="zh-TW" sz="2000" dirty="0"/>
          </a:p>
          <a:p>
            <a:r>
              <a:rPr lang="en-US" altLang="zh-TW" sz="2000" dirty="0"/>
              <a:t>ETF supply decrease</a:t>
            </a:r>
            <a:r>
              <a:rPr lang="zh-TW" altLang="en-US" sz="2000" dirty="0"/>
              <a:t> </a:t>
            </a:r>
            <a:r>
              <a:rPr lang="en-US" altLang="zh-TW" sz="2000" dirty="0"/>
              <a:t>(price increase)</a:t>
            </a:r>
          </a:p>
          <a:p>
            <a:r>
              <a:rPr lang="en-US" altLang="zh-TW" sz="2000" dirty="0"/>
              <a:t>Stock supply increase (price drop)</a:t>
            </a:r>
          </a:p>
          <a:p>
            <a:r>
              <a:rPr lang="en-US" altLang="zh-TW" sz="2000" dirty="0"/>
              <a:t>Difference narrow to no arbitrage profit</a:t>
            </a:r>
            <a:endParaRPr lang="zh-HK" altLang="en-US" sz="2000" dirty="0"/>
          </a:p>
          <a:p>
            <a:endParaRPr lang="en-US" altLang="zh-TW" sz="2000" dirty="0"/>
          </a:p>
          <a:p>
            <a:pPr marL="0" indent="0">
              <a:buNone/>
            </a:pPr>
            <a:endParaRPr lang="zh-HK" altLang="en-US" sz="2000" dirty="0"/>
          </a:p>
        </p:txBody>
      </p:sp>
    </p:spTree>
    <p:extLst>
      <p:ext uri="{BB962C8B-B14F-4D97-AF65-F5344CB8AC3E}">
        <p14:creationId xmlns:p14="http://schemas.microsoft.com/office/powerpoint/2010/main" val="3967256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 calcmode="lin" valueType="num">
                                      <p:cBhvr additive="base">
                                        <p:cTn id="11"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anim calcmode="lin" valueType="num">
                                      <p:cBhvr additive="base">
                                        <p:cTn id="1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7">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 calcmode="lin" valueType="num">
                                      <p:cBhvr additive="base">
                                        <p:cTn id="19"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7">
                                            <p:txEl>
                                              <p:pRg st="5" end="5"/>
                                            </p:txEl>
                                          </p:spTgt>
                                        </p:tgtEl>
                                        <p:attrNameLst>
                                          <p:attrName>style.visibility</p:attrName>
                                        </p:attrNameLst>
                                      </p:cBhvr>
                                      <p:to>
                                        <p:strVal val="visible"/>
                                      </p:to>
                                    </p:set>
                                    <p:anim calcmode="lin" valueType="num">
                                      <p:cBhvr additive="base">
                                        <p:cTn id="23"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7">
                                            <p:txEl>
                                              <p:pRg st="5" end="5"/>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7">
                                            <p:txEl>
                                              <p:pRg st="7" end="7"/>
                                            </p:txEl>
                                          </p:spTgt>
                                        </p:tgtEl>
                                        <p:attrNameLst>
                                          <p:attrName>style.visibility</p:attrName>
                                        </p:attrNameLst>
                                      </p:cBhvr>
                                      <p:to>
                                        <p:strVal val="visible"/>
                                      </p:to>
                                    </p:set>
                                    <p:anim calcmode="lin" valueType="num">
                                      <p:cBhvr additive="base">
                                        <p:cTn id="27"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7">
                                            <p:txEl>
                                              <p:pRg st="7" end="7"/>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7">
                                            <p:txEl>
                                              <p:pRg st="8" end="8"/>
                                            </p:txEl>
                                          </p:spTgt>
                                        </p:tgtEl>
                                        <p:attrNameLst>
                                          <p:attrName>style.visibility</p:attrName>
                                        </p:attrNameLst>
                                      </p:cBhvr>
                                      <p:to>
                                        <p:strVal val="visible"/>
                                      </p:to>
                                    </p:set>
                                    <p:anim calcmode="lin" valueType="num">
                                      <p:cBhvr additive="base">
                                        <p:cTn id="31" dur="500" fill="hold"/>
                                        <p:tgtEl>
                                          <p:spTgt spid="7">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頁尾版面配置區 4"/>
          <p:cNvSpPr>
            <a:spLocks noGrp="1"/>
          </p:cNvSpPr>
          <p:nvPr>
            <p:ph type="ftr" sz="quarter" idx="11"/>
          </p:nvPr>
        </p:nvSpPr>
        <p:spPr/>
        <p:txBody>
          <a:bodyPr/>
          <a:lstStyle/>
          <a:p>
            <a:pPr algn="ctr"/>
            <a:r>
              <a:rPr lang="en-US" altLang="zh-HK" dirty="0"/>
              <a:t>EF3333</a:t>
            </a:r>
            <a:r>
              <a:rPr lang="en-US" altLang="zh-TW" dirty="0"/>
              <a:t> Chapter 20</a:t>
            </a:r>
          </a:p>
        </p:txBody>
      </p:sp>
      <p:sp>
        <p:nvSpPr>
          <p:cNvPr id="7" name="投影片編號版面配置區 5"/>
          <p:cNvSpPr>
            <a:spLocks noGrp="1"/>
          </p:cNvSpPr>
          <p:nvPr>
            <p:ph type="sldNum" sz="quarter" idx="12"/>
          </p:nvPr>
        </p:nvSpPr>
        <p:spPr/>
        <p:txBody>
          <a:bodyPr/>
          <a:lstStyle/>
          <a:p>
            <a:fld id="{DFFBE2C9-EAD7-486D-898F-E6996FE6A607}" type="slidenum">
              <a:rPr lang="en-US" altLang="en-US"/>
              <a:pPr/>
              <a:t>38</a:t>
            </a:fld>
            <a:endParaRPr lang="en-US" altLang="en-US" dirty="0"/>
          </a:p>
        </p:txBody>
      </p:sp>
      <p:sp>
        <p:nvSpPr>
          <p:cNvPr id="1306633" name="Text Box 9"/>
          <p:cNvSpPr txBox="1">
            <a:spLocks noChangeArrowheads="1"/>
          </p:cNvSpPr>
          <p:nvPr/>
        </p:nvSpPr>
        <p:spPr bwMode="auto">
          <a:xfrm>
            <a:off x="395536" y="6056227"/>
            <a:ext cx="1969963"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TW" sz="1200" dirty="0">
                <a:cs typeface="Arial" charset="0"/>
              </a:rPr>
              <a:t>http://www.icifactbook.org/</a:t>
            </a:r>
            <a:endParaRPr lang="zh-TW" altLang="en-US" sz="1200" dirty="0">
              <a:cs typeface="Arial" charset="0"/>
            </a:endParaRPr>
          </a:p>
        </p:txBody>
      </p:sp>
      <p:pic>
        <p:nvPicPr>
          <p:cNvPr id="2" name="Picture 1"/>
          <p:cNvPicPr>
            <a:picLocks noChangeAspect="1"/>
          </p:cNvPicPr>
          <p:nvPr/>
        </p:nvPicPr>
        <p:blipFill>
          <a:blip r:embed="rId2"/>
          <a:stretch>
            <a:fillRect/>
          </a:stretch>
        </p:blipFill>
        <p:spPr>
          <a:xfrm>
            <a:off x="827584" y="476672"/>
            <a:ext cx="7693047" cy="5328592"/>
          </a:xfrm>
          <a:prstGeom prst="rect">
            <a:avLst/>
          </a:prstGeom>
        </p:spPr>
      </p:pic>
    </p:spTree>
    <p:extLst>
      <p:ext uri="{BB962C8B-B14F-4D97-AF65-F5344CB8AC3E}">
        <p14:creationId xmlns:p14="http://schemas.microsoft.com/office/powerpoint/2010/main" val="2274300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p:cNvSpPr>
          <p:nvPr>
            <p:ph type="title"/>
          </p:nvPr>
        </p:nvSpPr>
        <p:spPr/>
        <p:txBody>
          <a:bodyPr>
            <a:normAutofit fontScale="90000"/>
          </a:bodyPr>
          <a:lstStyle/>
          <a:p>
            <a:pPr eaLnBrk="1" hangingPunct="1"/>
            <a:r>
              <a:rPr lang="en-US" altLang="zh-HK">
                <a:ea typeface="ヒラギノ角ゴ Pro W3" pitchFamily="-84" charset="-128"/>
              </a:rPr>
              <a:t>Conflicts of Interest </a:t>
            </a:r>
            <a:br>
              <a:rPr lang="en-US" altLang="zh-HK">
                <a:ea typeface="ヒラギノ角ゴ Pro W3" pitchFamily="-84" charset="-128"/>
              </a:rPr>
            </a:br>
            <a:r>
              <a:rPr lang="en-US" altLang="zh-HK">
                <a:ea typeface="ヒラギノ角ゴ Pro W3" pitchFamily="-84" charset="-128"/>
              </a:rPr>
              <a:t>in the Mutual Fund Industry</a:t>
            </a:r>
          </a:p>
        </p:txBody>
      </p:sp>
      <p:sp>
        <p:nvSpPr>
          <p:cNvPr id="48131" name="Text Placeholder 2"/>
          <p:cNvSpPr>
            <a:spLocks noGrp="1"/>
          </p:cNvSpPr>
          <p:nvPr>
            <p:ph sz="quarter" idx="1"/>
          </p:nvPr>
        </p:nvSpPr>
        <p:spPr/>
        <p:txBody>
          <a:bodyPr>
            <a:normAutofit fontScale="92500" lnSpcReduction="20000"/>
          </a:bodyPr>
          <a:lstStyle/>
          <a:p>
            <a:pPr eaLnBrk="1" hangingPunct="1"/>
            <a:r>
              <a:rPr lang="en-US" altLang="zh-HK" dirty="0">
                <a:ea typeface="ヒラギノ角ゴ Pro W3" pitchFamily="-84" charset="-128"/>
              </a:rPr>
              <a:t>Investor confidence in the stability and integrity of the mutual fund industry is critical. </a:t>
            </a:r>
          </a:p>
          <a:p>
            <a:pPr eaLnBrk="1" hangingPunct="1"/>
            <a:r>
              <a:rPr lang="en-US" altLang="zh-HK" dirty="0">
                <a:ea typeface="ヒラギノ角ゴ Pro W3" pitchFamily="-84" charset="-128"/>
              </a:rPr>
              <a:t>However, the usual problems of asymmetric information and the principal-agent problem arose, leading to abuses on the part of fund management.</a:t>
            </a:r>
          </a:p>
          <a:p>
            <a:pPr lvl="1"/>
            <a:r>
              <a:rPr lang="en-US" altLang="zh-HK" b="0" i="0" dirty="0">
                <a:solidFill>
                  <a:srgbClr val="555555"/>
                </a:solidFill>
                <a:effectLst/>
                <a:latin typeface="robotoregular"/>
              </a:rPr>
              <a:t>Shareholders depend on directors to monitor investment advisers.</a:t>
            </a:r>
          </a:p>
          <a:p>
            <a:pPr lvl="1"/>
            <a:r>
              <a:rPr lang="en-US" altLang="zh-HK" b="0" i="0" dirty="0">
                <a:solidFill>
                  <a:srgbClr val="555555"/>
                </a:solidFill>
                <a:effectLst/>
                <a:latin typeface="robotoregular"/>
              </a:rPr>
              <a:t>The incentive structure for compensating investment advisers does not ensure that they will be motivated to maximize shareholder wealth. </a:t>
            </a:r>
          </a:p>
          <a:p>
            <a:pPr lvl="1"/>
            <a:r>
              <a:rPr lang="en-US" altLang="zh-HK" b="0" i="0" dirty="0">
                <a:solidFill>
                  <a:srgbClr val="555555"/>
                </a:solidFill>
                <a:effectLst/>
                <a:latin typeface="robotoregular"/>
              </a:rPr>
              <a:t>In the absence of monitoring, investment advisers will attempt to increase their own fees and income, even at the expense of shareholders. </a:t>
            </a:r>
          </a:p>
          <a:p>
            <a:pPr lvl="1"/>
            <a:r>
              <a:rPr lang="en-US" altLang="zh-HK" b="0" i="0" dirty="0">
                <a:solidFill>
                  <a:srgbClr val="555555"/>
                </a:solidFill>
                <a:effectLst/>
                <a:latin typeface="robotoregular"/>
              </a:rPr>
              <a:t>For example, suppose an institutional investor offers to make a large deposit into the fund in exchange for special trading privileges not afforded other investors. </a:t>
            </a:r>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39</a:t>
            </a:fld>
            <a:endParaRPr lang="zh-HK" altLang="en-US"/>
          </a:p>
        </p:txBody>
      </p:sp>
    </p:spTree>
    <p:extLst>
      <p:ext uri="{BB962C8B-B14F-4D97-AF65-F5344CB8AC3E}">
        <p14:creationId xmlns:p14="http://schemas.microsoft.com/office/powerpoint/2010/main" val="25191169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hangingPunct="1"/>
            <a:r>
              <a:rPr lang="en-US" altLang="zh-HK">
                <a:ea typeface="ヒラギノ角ゴ Pro W3" pitchFamily="-84" charset="-128"/>
              </a:rPr>
              <a:t>Mutual Funds</a:t>
            </a:r>
          </a:p>
        </p:txBody>
      </p:sp>
      <p:sp>
        <p:nvSpPr>
          <p:cNvPr id="8195" name="Text Placeholder 2"/>
          <p:cNvSpPr>
            <a:spLocks noGrp="1"/>
          </p:cNvSpPr>
          <p:nvPr>
            <p:ph sz="quarter" idx="1"/>
          </p:nvPr>
        </p:nvSpPr>
        <p:spPr/>
        <p:txBody>
          <a:bodyPr/>
          <a:lstStyle/>
          <a:p>
            <a:r>
              <a:rPr lang="en-US" altLang="zh-HK" dirty="0">
                <a:ea typeface="ヒラギノ角ゴ Pro W3" pitchFamily="-84" charset="-128"/>
              </a:rPr>
              <a:t>Suppose you wanted to start savings for retirement, but you can only afford to invest $100 / month. How do you develop a diversified portfolio? </a:t>
            </a:r>
          </a:p>
          <a:p>
            <a:r>
              <a:rPr lang="en-US" altLang="zh-HK" dirty="0">
                <a:ea typeface="ヒラギノ角ゴ Pro W3" pitchFamily="-84" charset="-128"/>
              </a:rPr>
              <a:t>Mutual funds are one potential answer. </a:t>
            </a:r>
          </a:p>
          <a:p>
            <a:pPr eaLnBrk="1" hangingPunct="1"/>
            <a:r>
              <a:rPr lang="en-US" altLang="zh-HK" dirty="0">
                <a:ea typeface="ヒラギノ角ゴ Pro W3" pitchFamily="-84" charset="-128"/>
              </a:rPr>
              <a:t>Mutual funds pool the resources of many small investors by selling them shares and using the proceeds to buy securities.</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4</a:t>
            </a:fld>
            <a:endParaRPr lang="zh-HK" altLang="en-US"/>
          </a:p>
        </p:txBody>
      </p:sp>
    </p:spTree>
    <p:extLst>
      <p:ext uri="{BB962C8B-B14F-4D97-AF65-F5344CB8AC3E}">
        <p14:creationId xmlns:p14="http://schemas.microsoft.com/office/powerpoint/2010/main" val="19870008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normAutofit fontScale="90000"/>
          </a:bodyPr>
          <a:lstStyle/>
          <a:p>
            <a:pPr eaLnBrk="1" hangingPunct="1"/>
            <a:r>
              <a:rPr lang="en-US" altLang="zh-HK">
                <a:ea typeface="ヒラギノ角ゴ Pro W3" pitchFamily="-84" charset="-128"/>
              </a:rPr>
              <a:t>Conflicts of Interest </a:t>
            </a:r>
            <a:br>
              <a:rPr lang="en-US" altLang="zh-HK">
                <a:ea typeface="ヒラギノ角ゴ Pro W3" pitchFamily="-84" charset="-128"/>
              </a:rPr>
            </a:br>
            <a:r>
              <a:rPr lang="en-US" altLang="zh-HK">
                <a:ea typeface="ヒラギノ角ゴ Pro W3" pitchFamily="-84" charset="-128"/>
              </a:rPr>
              <a:t>in the Mutual Fund Industry</a:t>
            </a:r>
          </a:p>
        </p:txBody>
      </p:sp>
      <p:sp>
        <p:nvSpPr>
          <p:cNvPr id="49155" name="Text Placeholder 2"/>
          <p:cNvSpPr>
            <a:spLocks noGrp="1"/>
          </p:cNvSpPr>
          <p:nvPr>
            <p:ph sz="quarter" idx="1"/>
          </p:nvPr>
        </p:nvSpPr>
        <p:spPr/>
        <p:txBody>
          <a:bodyPr/>
          <a:lstStyle/>
          <a:p>
            <a:pPr eaLnBrk="1" hangingPunct="1"/>
            <a:r>
              <a:rPr lang="en-US" altLang="zh-HK" dirty="0">
                <a:ea typeface="ヒラギノ角ゴ Pro W3" pitchFamily="-84" charset="-128"/>
              </a:rPr>
              <a:t>Mutual Fund Abuses</a:t>
            </a:r>
          </a:p>
          <a:p>
            <a:pPr lvl="1" eaLnBrk="1" hangingPunct="1">
              <a:buFont typeface="Arial" pitchFamily="34" charset="0"/>
              <a:buChar char="─"/>
            </a:pPr>
            <a:r>
              <a:rPr lang="en-US" altLang="zh-HK" dirty="0">
                <a:ea typeface="ヒラギノ角ゴ Pro W3" pitchFamily="-84" charset="-128"/>
              </a:rPr>
              <a:t>Late trading: allowing trades after 4:00 pm to trade at today</a:t>
            </a:r>
            <a:r>
              <a:rPr lang="ja-JP" altLang="en-US" dirty="0">
                <a:ea typeface="ヒラギノ角ゴ Pro W3" pitchFamily="-84" charset="-128"/>
              </a:rPr>
              <a:t>’</a:t>
            </a:r>
            <a:r>
              <a:rPr lang="en-US" altLang="ja-JP" dirty="0">
                <a:ea typeface="ヒラギノ角ゴ Pro W3" pitchFamily="-84" charset="-128"/>
              </a:rPr>
              <a:t>s 4:00 NAV instead of tomorrow</a:t>
            </a:r>
            <a:r>
              <a:rPr lang="ja-JP" altLang="en-US" dirty="0">
                <a:ea typeface="ヒラギノ角ゴ Pro W3" pitchFamily="-84" charset="-128"/>
              </a:rPr>
              <a:t>’</a:t>
            </a:r>
            <a:r>
              <a:rPr lang="en-US" altLang="ja-JP" dirty="0">
                <a:ea typeface="ヒラギノ角ゴ Pro W3" pitchFamily="-84" charset="-128"/>
              </a:rPr>
              <a:t>s price.  This is illegal under SEC regulations.</a:t>
            </a:r>
          </a:p>
          <a:p>
            <a:pPr lvl="2">
              <a:buFont typeface="Wingdings" panose="05000000000000000000" pitchFamily="2" charset="2"/>
              <a:buChar char="Ø"/>
            </a:pPr>
            <a:r>
              <a:rPr lang="en-US" altLang="ja-JP" dirty="0">
                <a:ea typeface="ヒラギノ角ゴ Pro W3" pitchFamily="-84" charset="-128"/>
              </a:rPr>
              <a:t>Suppose at 4:00pm, the NAV for a technology fund is $20.  Now, suppose that good news received by traders at 6:00PM.  Traders may want to enter buy orders for the fund at the $20 price.</a:t>
            </a:r>
          </a:p>
          <a:p>
            <a:pPr lvl="1" eaLnBrk="1" hangingPunct="1">
              <a:buFont typeface="Arial" pitchFamily="34" charset="0"/>
              <a:buChar char="─"/>
            </a:pPr>
            <a:r>
              <a:rPr lang="en-US" altLang="zh-HK" dirty="0">
                <a:ea typeface="ヒラギノ角ゴ Pro W3" pitchFamily="-84" charset="-128"/>
              </a:rPr>
              <a:t>Market timing: taking advantage of time zone differences for determination of NAV.  This is not illegal under SEC rulings, but is considered unethical.</a:t>
            </a:r>
          </a:p>
          <a:p>
            <a:pPr lvl="2">
              <a:buFont typeface="Wingdings" panose="05000000000000000000" pitchFamily="2" charset="2"/>
              <a:buChar char="Ø"/>
            </a:pPr>
            <a:r>
              <a:rPr lang="en-US" altLang="zh-HK" dirty="0">
                <a:ea typeface="ヒラギノ角ゴ Pro W3" pitchFamily="-84" charset="-128"/>
              </a:rPr>
              <a:t>For example, Japan market closes nine hours earlier.  If news is released in Japan that isn’t reflected in their closing prices, arbitrage opportunities exist by buying at the stale prices embedded in the NAV.</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40</a:t>
            </a:fld>
            <a:endParaRPr lang="zh-HK" altLang="en-US"/>
          </a:p>
        </p:txBody>
      </p:sp>
    </p:spTree>
    <p:extLst>
      <p:ext uri="{BB962C8B-B14F-4D97-AF65-F5344CB8AC3E}">
        <p14:creationId xmlns:p14="http://schemas.microsoft.com/office/powerpoint/2010/main" val="347810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normAutofit/>
          </a:bodyPr>
          <a:lstStyle/>
          <a:p>
            <a:pPr algn="ctr" eaLnBrk="1" hangingPunct="1"/>
            <a:r>
              <a:rPr lang="en-US" altLang="zh-HK" dirty="0">
                <a:ea typeface="ヒラギノ角ゴ Pro W3" pitchFamily="-84" charset="-128"/>
              </a:rPr>
              <a:t>One Example</a:t>
            </a:r>
          </a:p>
        </p:txBody>
      </p:sp>
      <p:sp>
        <p:nvSpPr>
          <p:cNvPr id="49155" name="Text Placeholder 2"/>
          <p:cNvSpPr>
            <a:spLocks noGrp="1"/>
          </p:cNvSpPr>
          <p:nvPr>
            <p:ph sz="quarter" idx="1"/>
          </p:nvPr>
        </p:nvSpPr>
        <p:spPr>
          <a:xfrm>
            <a:off x="457200" y="1219200"/>
            <a:ext cx="8363272" cy="4937760"/>
          </a:xfrm>
        </p:spPr>
        <p:txBody>
          <a:bodyPr>
            <a:normAutofit/>
          </a:bodyPr>
          <a:lstStyle/>
          <a:p>
            <a:pPr marL="0" indent="0" eaLnBrk="1" hangingPunct="1">
              <a:buNone/>
            </a:pPr>
            <a:r>
              <a:rPr lang="en-US" altLang="zh-HK" sz="2400" dirty="0">
                <a:ea typeface="ヒラギノ角ゴ Pro W3" pitchFamily="-84" charset="-128"/>
              </a:rPr>
              <a:t>Suppose a technology fund holds stock in various firms with  a total current market value of $350. Further suppose you own one of 10 shares. Now, suppose that after the market closes the tech industry announces better-than-expected earnings which will drive the value of shares held by the fund to $400. The NAV of your share would be $40. However, if some investor with special privileges is allowed to buy a share in the fund for $35 after hours, your NAV will be diluted to: (400+35)/11=$39.54. </a:t>
            </a:r>
          </a:p>
          <a:p>
            <a:pPr marL="0" indent="0" eaLnBrk="1" hangingPunct="1">
              <a:buNone/>
            </a:pPr>
            <a:endParaRPr lang="en-US" altLang="zh-HK" sz="2400" dirty="0">
              <a:ea typeface="ヒラギノ角ゴ Pro W3" pitchFamily="-84" charset="-128"/>
            </a:endParaRPr>
          </a:p>
          <a:p>
            <a:pPr marL="0" indent="0" eaLnBrk="1" hangingPunct="1">
              <a:buNone/>
            </a:pPr>
            <a:r>
              <a:rPr lang="en-US" altLang="zh-HK" sz="2400" dirty="0">
                <a:ea typeface="ヒラギノ角ゴ Pro W3" pitchFamily="-84" charset="-128"/>
              </a:rPr>
              <a:t>All of the original investors in the fund will have lost 0.46 per share, while the privileged investor will have gained $4.54.</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41</a:t>
            </a:fld>
            <a:endParaRPr lang="zh-HK" altLang="en-US"/>
          </a:p>
        </p:txBody>
      </p:sp>
    </p:spTree>
    <p:extLst>
      <p:ext uri="{BB962C8B-B14F-4D97-AF65-F5344CB8AC3E}">
        <p14:creationId xmlns:p14="http://schemas.microsoft.com/office/powerpoint/2010/main" val="5338196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p:cNvSpPr>
          <p:nvPr>
            <p:ph type="title"/>
          </p:nvPr>
        </p:nvSpPr>
        <p:spPr/>
        <p:txBody>
          <a:bodyPr>
            <a:normAutofit fontScale="90000"/>
          </a:bodyPr>
          <a:lstStyle/>
          <a:p>
            <a:pPr eaLnBrk="1" hangingPunct="1"/>
            <a:r>
              <a:rPr lang="en-US" altLang="zh-HK">
                <a:ea typeface="ヒラギノ角ゴ Pro W3" pitchFamily="-84" charset="-128"/>
              </a:rPr>
              <a:t>Conflicts of Interest: Mutual Fund Lawsuits and Settlements</a:t>
            </a:r>
          </a:p>
        </p:txBody>
      </p:sp>
      <p:sp>
        <p:nvSpPr>
          <p:cNvPr id="50179" name="Text Placeholder 2"/>
          <p:cNvSpPr>
            <a:spLocks noGrp="1"/>
          </p:cNvSpPr>
          <p:nvPr>
            <p:ph sz="quarter" idx="1"/>
          </p:nvPr>
        </p:nvSpPr>
        <p:spPr/>
        <p:txBody>
          <a:bodyPr/>
          <a:lstStyle/>
          <a:p>
            <a:pPr eaLnBrk="1" hangingPunct="1"/>
            <a:r>
              <a:rPr lang="en-US" altLang="zh-HK" sz="2400">
                <a:ea typeface="ヒラギノ角ゴ Pro W3" pitchFamily="-84" charset="-128"/>
              </a:rPr>
              <a:t>Alliance Capital Management Corp. was charged with allowing traders to engage in market timing, paying $250 million in fines and restitution to shareholders.</a:t>
            </a:r>
          </a:p>
          <a:p>
            <a:pPr eaLnBrk="1" hangingPunct="1"/>
            <a:r>
              <a:rPr lang="en-US" altLang="zh-HK" sz="2400">
                <a:ea typeface="ヒラギノ角ゴ Pro W3" pitchFamily="-84" charset="-128"/>
              </a:rPr>
              <a:t>Bank of America, along with Canary Capital Partners, agreed to fee reductions of $160 million and fines and restitution of $375 million</a:t>
            </a:r>
          </a:p>
          <a:p>
            <a:pPr eaLnBrk="1" hangingPunct="1"/>
            <a:r>
              <a:rPr lang="en-US" altLang="zh-HK" sz="2400">
                <a:ea typeface="ヒラギノ角ゴ Pro W3" pitchFamily="-84" charset="-128"/>
              </a:rPr>
              <a:t>Janus reduced fees by $125 million and pay fines and restitution of $100 million</a:t>
            </a:r>
          </a:p>
          <a:p>
            <a:pPr eaLnBrk="1" hangingPunct="1"/>
            <a:r>
              <a:rPr lang="en-US" altLang="zh-HK" sz="2400">
                <a:ea typeface="ヒラギノ角ゴ Pro W3" pitchFamily="-84" charset="-128"/>
              </a:rPr>
              <a:t>Putnam Investments, the fifth-largest family of funds, agreed to pay $100 million in fines and restitution</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42</a:t>
            </a:fld>
            <a:endParaRPr lang="zh-HK" altLang="en-US"/>
          </a:p>
        </p:txBody>
      </p:sp>
    </p:spTree>
    <p:extLst>
      <p:ext uri="{BB962C8B-B14F-4D97-AF65-F5344CB8AC3E}">
        <p14:creationId xmlns:p14="http://schemas.microsoft.com/office/powerpoint/2010/main" val="12393684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normAutofit fontScale="90000"/>
          </a:bodyPr>
          <a:lstStyle/>
          <a:p>
            <a:pPr eaLnBrk="1" hangingPunct="1"/>
            <a:r>
              <a:rPr lang="en-US" altLang="zh-HK">
                <a:ea typeface="ヒラギノ角ゴ Pro W3" pitchFamily="-84" charset="-128"/>
              </a:rPr>
              <a:t>Conflicts of Interest: SEC Survey Finds Abuses Widespread</a:t>
            </a:r>
          </a:p>
        </p:txBody>
      </p:sp>
      <p:sp>
        <p:nvSpPr>
          <p:cNvPr id="51203" name="Text Placeholder 2"/>
          <p:cNvSpPr>
            <a:spLocks noGrp="1"/>
          </p:cNvSpPr>
          <p:nvPr>
            <p:ph sz="quarter" idx="1"/>
          </p:nvPr>
        </p:nvSpPr>
        <p:spPr/>
        <p:txBody>
          <a:bodyPr/>
          <a:lstStyle/>
          <a:p>
            <a:pPr eaLnBrk="1" hangingPunct="1"/>
            <a:r>
              <a:rPr lang="en-US" altLang="zh-HK" sz="2400">
                <a:ea typeface="ヒラギノ角ゴ Pro W3" pitchFamily="-84" charset="-128"/>
              </a:rPr>
              <a:t>In a sample of the largest 88 mutual fund companies, which represented 90% of the industry</a:t>
            </a:r>
            <a:r>
              <a:rPr lang="ja-JP" altLang="en-US" sz="2400">
                <a:ea typeface="ヒラギノ角ゴ Pro W3" pitchFamily="-84" charset="-128"/>
              </a:rPr>
              <a:t>’</a:t>
            </a:r>
            <a:r>
              <a:rPr lang="en-US" altLang="ja-JP" sz="2400">
                <a:ea typeface="ヒラギノ角ゴ Pro W3" pitchFamily="-84" charset="-128"/>
              </a:rPr>
              <a:t>s assets, the SEC said that about 25% of the broker-dealers were allowed to make illegal late trades.</a:t>
            </a:r>
          </a:p>
          <a:p>
            <a:pPr eaLnBrk="1" hangingPunct="1"/>
            <a:r>
              <a:rPr lang="en-US" altLang="zh-HK" sz="2400">
                <a:ea typeface="ヒラギノ角ゴ Pro W3" pitchFamily="-84" charset="-128"/>
              </a:rPr>
              <a:t>Half the funds let some privileged shareholders engage in market timing trades. </a:t>
            </a:r>
          </a:p>
          <a:p>
            <a:pPr eaLnBrk="1" hangingPunct="1"/>
            <a:r>
              <a:rPr lang="en-US" altLang="zh-HK" sz="2400">
                <a:ea typeface="ヒラギノ角ゴ Pro W3" pitchFamily="-84" charset="-128"/>
              </a:rPr>
              <a:t>Research also showed that more than 30% of the funds admitted that their managers had shared sensitive portfolio information with favored shareholders.</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43</a:t>
            </a:fld>
            <a:endParaRPr lang="zh-HK" altLang="en-US"/>
          </a:p>
        </p:txBody>
      </p:sp>
    </p:spTree>
    <p:extLst>
      <p:ext uri="{BB962C8B-B14F-4D97-AF65-F5344CB8AC3E}">
        <p14:creationId xmlns:p14="http://schemas.microsoft.com/office/powerpoint/2010/main" val="8289007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p:txBody>
          <a:bodyPr>
            <a:normAutofit fontScale="90000"/>
          </a:bodyPr>
          <a:lstStyle/>
          <a:p>
            <a:pPr eaLnBrk="1" hangingPunct="1"/>
            <a:r>
              <a:rPr lang="en-US" altLang="zh-HK">
                <a:ea typeface="ヒラギノ角ゴ Pro W3" pitchFamily="-84" charset="-128"/>
              </a:rPr>
              <a:t>Conflicts of Interest </a:t>
            </a:r>
            <a:br>
              <a:rPr lang="en-US" altLang="zh-HK">
                <a:ea typeface="ヒラギノ角ゴ Pro W3" pitchFamily="-84" charset="-128"/>
              </a:rPr>
            </a:br>
            <a:r>
              <a:rPr lang="en-US" altLang="zh-HK">
                <a:ea typeface="ヒラギノ角ゴ Pro W3" pitchFamily="-84" charset="-128"/>
              </a:rPr>
              <a:t>in the Mutual Fund Industry</a:t>
            </a:r>
          </a:p>
        </p:txBody>
      </p:sp>
      <p:sp>
        <p:nvSpPr>
          <p:cNvPr id="52227" name="Text Placeholder 2"/>
          <p:cNvSpPr>
            <a:spLocks noGrp="1"/>
          </p:cNvSpPr>
          <p:nvPr>
            <p:ph sz="quarter" idx="1"/>
          </p:nvPr>
        </p:nvSpPr>
        <p:spPr/>
        <p:txBody>
          <a:bodyPr/>
          <a:lstStyle/>
          <a:p>
            <a:pPr eaLnBrk="1" hangingPunct="1"/>
            <a:r>
              <a:rPr lang="en-US" altLang="zh-HK" dirty="0">
                <a:ea typeface="ヒラギノ角ゴ Pro W3" pitchFamily="-84" charset="-128"/>
              </a:rPr>
              <a:t>Government Response to Abuses</a:t>
            </a:r>
          </a:p>
          <a:p>
            <a:pPr lvl="1" eaLnBrk="1" hangingPunct="1">
              <a:buFont typeface="Arial" pitchFamily="34" charset="0"/>
              <a:buChar char="─"/>
            </a:pPr>
            <a:r>
              <a:rPr lang="en-US" altLang="zh-HK" dirty="0">
                <a:ea typeface="ヒラギノ角ゴ Pro W3" pitchFamily="-84" charset="-128"/>
              </a:rPr>
              <a:t>Require more independent directors</a:t>
            </a:r>
          </a:p>
          <a:p>
            <a:pPr lvl="1" eaLnBrk="1" hangingPunct="1">
              <a:buFont typeface="Arial" pitchFamily="34" charset="0"/>
              <a:buChar char="─"/>
            </a:pPr>
            <a:r>
              <a:rPr lang="en-US" altLang="zh-HK" dirty="0">
                <a:ea typeface="ヒラギノ角ゴ Pro W3" pitchFamily="-84" charset="-128"/>
              </a:rPr>
              <a:t>Hardening the 4:00 valuation rule: this addresses the late trading problem, but not market timing.</a:t>
            </a:r>
          </a:p>
          <a:p>
            <a:pPr lvl="1" eaLnBrk="1" hangingPunct="1">
              <a:buFont typeface="Arial" pitchFamily="34" charset="0"/>
              <a:buChar char="─"/>
            </a:pPr>
            <a:r>
              <a:rPr lang="en-US" altLang="zh-HK" dirty="0">
                <a:ea typeface="ヒラギノ角ゴ Pro W3" pitchFamily="-84" charset="-128"/>
              </a:rPr>
              <a:t>Increased and enforced redemption fees: fees to discourage market timing by additional fees for short-term redemptions.</a:t>
            </a:r>
          </a:p>
          <a:p>
            <a:pPr lvl="1" eaLnBrk="1" hangingPunct="1">
              <a:buFont typeface="Arial" pitchFamily="34" charset="0"/>
              <a:buChar char="─"/>
            </a:pPr>
            <a:r>
              <a:rPr lang="en-US" altLang="zh-HK" dirty="0">
                <a:ea typeface="ヒラギノ角ゴ Pro W3" pitchFamily="-84" charset="-128"/>
              </a:rPr>
              <a:t>Increased transparency: hits operating practices, directors, investment managers, compensation arrangements with brokers, etc.</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44</a:t>
            </a:fld>
            <a:endParaRPr lang="zh-HK" altLang="en-US"/>
          </a:p>
        </p:txBody>
      </p:sp>
    </p:spTree>
    <p:extLst>
      <p:ext uri="{BB962C8B-B14F-4D97-AF65-F5344CB8AC3E}">
        <p14:creationId xmlns:p14="http://schemas.microsoft.com/office/powerpoint/2010/main" val="37628685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hangingPunct="1"/>
            <a:r>
              <a:rPr lang="en-US" altLang="zh-HK" dirty="0">
                <a:ea typeface="ヒラギノ角ゴ Pro W3" pitchFamily="-84" charset="-128"/>
              </a:rPr>
              <a:t>Chapter Outline</a:t>
            </a:r>
          </a:p>
        </p:txBody>
      </p:sp>
      <p:sp>
        <p:nvSpPr>
          <p:cNvPr id="7171" name="Text Placeholder 2"/>
          <p:cNvSpPr>
            <a:spLocks noGrp="1"/>
          </p:cNvSpPr>
          <p:nvPr>
            <p:ph sz="quarter" idx="1"/>
          </p:nvPr>
        </p:nvSpPr>
        <p:spPr/>
        <p:txBody>
          <a:bodyPr/>
          <a:lstStyle/>
          <a:p>
            <a:pPr marL="0" indent="0" eaLnBrk="1" hangingPunct="1">
              <a:buFont typeface="Wingdings" pitchFamily="2" charset="2"/>
              <a:buNone/>
            </a:pPr>
            <a:r>
              <a:rPr lang="en-US" altLang="zh-HK" dirty="0">
                <a:ea typeface="ヒラギノ角ゴ Pro W3" pitchFamily="-84" charset="-128"/>
              </a:rPr>
              <a:t>Topics include:</a:t>
            </a:r>
          </a:p>
          <a:p>
            <a:pPr lvl="1" eaLnBrk="1" hangingPunct="1">
              <a:buFont typeface="Arial" pitchFamily="34" charset="0"/>
              <a:buChar char="─"/>
            </a:pPr>
            <a:r>
              <a:rPr lang="en-US" altLang="zh-HK" dirty="0">
                <a:solidFill>
                  <a:schemeClr val="tx1"/>
                </a:solidFill>
                <a:ea typeface="ヒラギノ角ゴ Pro W3" pitchFamily="-84" charset="-128"/>
              </a:rPr>
              <a:t>The Growth of Mutual Funds</a:t>
            </a:r>
          </a:p>
          <a:p>
            <a:pPr lvl="1" eaLnBrk="1" hangingPunct="1">
              <a:buFont typeface="Arial" pitchFamily="34" charset="0"/>
              <a:buChar char="─"/>
            </a:pPr>
            <a:r>
              <a:rPr lang="en-US" altLang="zh-HK" dirty="0">
                <a:solidFill>
                  <a:schemeClr val="tx1"/>
                </a:solidFill>
                <a:ea typeface="ヒラギノ角ゴ Pro W3" pitchFamily="-84" charset="-128"/>
              </a:rPr>
              <a:t>Mutual Fund Structure</a:t>
            </a:r>
          </a:p>
          <a:p>
            <a:pPr lvl="1" eaLnBrk="1" hangingPunct="1">
              <a:buFont typeface="Arial" pitchFamily="34" charset="0"/>
              <a:buChar char="─"/>
            </a:pPr>
            <a:r>
              <a:rPr lang="en-US" altLang="zh-HK" dirty="0">
                <a:solidFill>
                  <a:schemeClr val="tx1"/>
                </a:solidFill>
                <a:ea typeface="ヒラギノ角ゴ Pro W3" pitchFamily="-84" charset="-128"/>
              </a:rPr>
              <a:t>Investment Objective Classes</a:t>
            </a:r>
          </a:p>
          <a:p>
            <a:pPr lvl="1" eaLnBrk="1" hangingPunct="1">
              <a:buFont typeface="Arial" pitchFamily="34" charset="0"/>
              <a:buChar char="─"/>
            </a:pPr>
            <a:r>
              <a:rPr lang="en-US" altLang="zh-HK" dirty="0">
                <a:solidFill>
                  <a:schemeClr val="tx1"/>
                </a:solidFill>
                <a:ea typeface="ヒラギノ角ゴ Pro W3" pitchFamily="-84" charset="-128"/>
              </a:rPr>
              <a:t>Fee Structure of Investment Funds</a:t>
            </a:r>
          </a:p>
          <a:p>
            <a:pPr lvl="1" eaLnBrk="1" hangingPunct="1">
              <a:buFont typeface="Arial" pitchFamily="34" charset="0"/>
              <a:buChar char="─"/>
            </a:pPr>
            <a:r>
              <a:rPr lang="en-US" altLang="zh-HK" dirty="0">
                <a:solidFill>
                  <a:schemeClr val="tx1"/>
                </a:solidFill>
                <a:ea typeface="ヒラギノ角ゴ Pro W3" pitchFamily="-84" charset="-128"/>
              </a:rPr>
              <a:t>Regulation of Mutual Funds</a:t>
            </a:r>
          </a:p>
          <a:p>
            <a:pPr lvl="1" eaLnBrk="1" hangingPunct="1">
              <a:buFont typeface="Arial" pitchFamily="34" charset="0"/>
              <a:buChar char="─"/>
            </a:pPr>
            <a:r>
              <a:rPr lang="en-US" altLang="zh-HK" dirty="0">
                <a:solidFill>
                  <a:schemeClr val="tx1"/>
                </a:solidFill>
                <a:ea typeface="ヒラギノ角ゴ Pro W3" pitchFamily="-84" charset="-128"/>
              </a:rPr>
              <a:t>Hedge Funds</a:t>
            </a:r>
          </a:p>
          <a:p>
            <a:pPr lvl="1" eaLnBrk="1" hangingPunct="1">
              <a:buFont typeface="Arial" pitchFamily="34" charset="0"/>
              <a:buChar char="─"/>
            </a:pPr>
            <a:r>
              <a:rPr lang="en-US" altLang="zh-HK" dirty="0">
                <a:solidFill>
                  <a:schemeClr val="tx1"/>
                </a:solidFill>
                <a:ea typeface="ヒラギノ角ゴ Pro W3" pitchFamily="-84" charset="-128"/>
              </a:rPr>
              <a:t>Conflicts of Interest in the Mutual Fund Industry</a:t>
            </a:r>
          </a:p>
          <a:p>
            <a:pPr lvl="1" eaLnBrk="1" hangingPunct="1">
              <a:buFont typeface="Arial" pitchFamily="34" charset="0"/>
              <a:buChar char="─"/>
            </a:pPr>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45</a:t>
            </a:fld>
            <a:endParaRPr lang="zh-HK" altLang="en-US"/>
          </a:p>
        </p:txBody>
      </p:sp>
    </p:spTree>
    <p:extLst>
      <p:ext uri="{BB962C8B-B14F-4D97-AF65-F5344CB8AC3E}">
        <p14:creationId xmlns:p14="http://schemas.microsoft.com/office/powerpoint/2010/main" val="1309737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pPr eaLnBrk="1" hangingPunct="1"/>
            <a:r>
              <a:rPr lang="en-US" altLang="zh-HK">
                <a:ea typeface="ヒラギノ角ゴ Pro W3" pitchFamily="-84" charset="-128"/>
              </a:rPr>
              <a:t>The Growth of Mutual Funds</a:t>
            </a:r>
          </a:p>
        </p:txBody>
      </p:sp>
      <p:sp>
        <p:nvSpPr>
          <p:cNvPr id="9219" name="Text Placeholder 2"/>
          <p:cNvSpPr>
            <a:spLocks noGrp="1"/>
          </p:cNvSpPr>
          <p:nvPr>
            <p:ph sz="quarter" idx="1"/>
          </p:nvPr>
        </p:nvSpPr>
        <p:spPr/>
        <p:txBody>
          <a:bodyPr/>
          <a:lstStyle/>
          <a:p>
            <a:pPr>
              <a:spcBef>
                <a:spcPts val="1200"/>
              </a:spcBef>
            </a:pPr>
            <a:r>
              <a:rPr lang="en-US" altLang="zh-HK" dirty="0">
                <a:ea typeface="ヒラギノ角ゴ Pro W3" pitchFamily="-84" charset="-128"/>
              </a:rPr>
              <a:t>The Growth of Mutual Funds: mutual funds growth has been dramatic, increasing from under $300 billion in 1980 to over $16 trillion in 2016.</a:t>
            </a:r>
          </a:p>
          <a:p>
            <a:pPr eaLnBrk="1" hangingPunct="1">
              <a:spcBef>
                <a:spcPts val="1200"/>
              </a:spcBef>
            </a:pPr>
            <a:r>
              <a:rPr lang="en-US" altLang="zh-HK" dirty="0">
                <a:ea typeface="ヒラギノ角ゴ Pro W3" pitchFamily="-84" charset="-128"/>
              </a:rPr>
              <a:t>At the beginning of 2016, 54% of retirement assets were held by mutual funds.</a:t>
            </a:r>
          </a:p>
          <a:p>
            <a:pPr eaLnBrk="1" hangingPunct="1">
              <a:spcBef>
                <a:spcPts val="1200"/>
              </a:spcBef>
            </a:pPr>
            <a:r>
              <a:rPr lang="en-US" altLang="zh-HK" dirty="0">
                <a:ea typeface="ヒラギノ角ゴ Pro W3" pitchFamily="-84" charset="-128"/>
              </a:rPr>
              <a:t>31% of the U.S. stock market and almost 43% of all U.S. households hold stock via mutual funds.</a:t>
            </a:r>
          </a:p>
          <a:p>
            <a:pPr eaLnBrk="1" hangingPunct="1">
              <a:spcBef>
                <a:spcPts val="1200"/>
              </a:spcBef>
            </a:pPr>
            <a:r>
              <a:rPr lang="en-US" altLang="zh-HK" dirty="0">
                <a:ea typeface="ヒラギノ角ゴ Pro W3" pitchFamily="-84" charset="-128"/>
              </a:rPr>
              <a:t>Assets held by mutual funds have grown by about 17% per year for the last 25 years, reaching over $16 trillion.</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5</a:t>
            </a:fld>
            <a:endParaRPr lang="zh-HK" altLang="en-US"/>
          </a:p>
        </p:txBody>
      </p:sp>
    </p:spTree>
    <p:extLst>
      <p:ext uri="{BB962C8B-B14F-4D97-AF65-F5344CB8AC3E}">
        <p14:creationId xmlns:p14="http://schemas.microsoft.com/office/powerpoint/2010/main" val="2662514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en-US" altLang="zh-HK">
                <a:ea typeface="ヒラギノ角ゴ Pro W3" pitchFamily="-84" charset="-128"/>
              </a:rPr>
              <a:t>The Growth of Mutual Funds</a:t>
            </a:r>
          </a:p>
        </p:txBody>
      </p:sp>
      <p:sp>
        <p:nvSpPr>
          <p:cNvPr id="10243" name="Text Placeholder 2"/>
          <p:cNvSpPr>
            <a:spLocks noGrp="1"/>
          </p:cNvSpPr>
          <p:nvPr>
            <p:ph sz="quarter" idx="1"/>
          </p:nvPr>
        </p:nvSpPr>
        <p:spPr/>
        <p:txBody>
          <a:bodyPr/>
          <a:lstStyle/>
          <a:p>
            <a:pPr eaLnBrk="1" hangingPunct="1">
              <a:spcBef>
                <a:spcPts val="1200"/>
              </a:spcBef>
            </a:pPr>
            <a:r>
              <a:rPr lang="en-US" altLang="zh-HK" dirty="0">
                <a:ea typeface="ヒラギノ角ゴ Pro W3" pitchFamily="-84" charset="-128"/>
              </a:rPr>
              <a:t>The origins of mutual funds can be traced back to the mid to late 1800s in England and Scotland.</a:t>
            </a:r>
          </a:p>
          <a:p>
            <a:pPr eaLnBrk="1" hangingPunct="1">
              <a:spcBef>
                <a:spcPts val="1200"/>
              </a:spcBef>
            </a:pPr>
            <a:r>
              <a:rPr lang="en-US" altLang="zh-HK" dirty="0">
                <a:ea typeface="ヒラギノ角ゴ Pro W3" pitchFamily="-84" charset="-128"/>
              </a:rPr>
              <a:t>The first mutual fund similar to the funds of today was introduced in Boston in 1824.</a:t>
            </a:r>
          </a:p>
          <a:p>
            <a:pPr eaLnBrk="1" hangingPunct="1">
              <a:spcBef>
                <a:spcPts val="1200"/>
              </a:spcBef>
            </a:pPr>
            <a:r>
              <a:rPr lang="en-US" altLang="zh-HK" dirty="0">
                <a:ea typeface="ヒラギノ角ゴ Pro W3" pitchFamily="-84" charset="-128"/>
              </a:rPr>
              <a:t>The stock market crash of 1929 set the mutual fund industry back because small investors avoid stocks and distrusted mutual funds.</a:t>
            </a:r>
          </a:p>
          <a:p>
            <a:pPr eaLnBrk="1" hangingPunct="1">
              <a:spcBef>
                <a:spcPts val="1200"/>
              </a:spcBef>
            </a:pPr>
            <a:r>
              <a:rPr lang="en-US" altLang="zh-HK" dirty="0">
                <a:ea typeface="ヒラギノ角ゴ Pro W3" pitchFamily="-84" charset="-128"/>
              </a:rPr>
              <a:t>The Investment Company Act of 1940 reinvigorated the industry by requiring better disclosure of fees, etc.</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6</a:t>
            </a:fld>
            <a:endParaRPr lang="zh-HK" altLang="en-US"/>
          </a:p>
        </p:txBody>
      </p:sp>
    </p:spTree>
    <p:extLst>
      <p:ext uri="{BB962C8B-B14F-4D97-AF65-F5344CB8AC3E}">
        <p14:creationId xmlns:p14="http://schemas.microsoft.com/office/powerpoint/2010/main" val="3250282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altLang="zh-HK" dirty="0">
                <a:ea typeface="ヒラギノ角ゴ Pro W3" pitchFamily="-84" charset="-128"/>
              </a:rPr>
              <a:t>Five principal benefits of mutual funds</a:t>
            </a:r>
          </a:p>
        </p:txBody>
      </p:sp>
      <p:sp>
        <p:nvSpPr>
          <p:cNvPr id="11267" name="Text Placeholder 2"/>
          <p:cNvSpPr>
            <a:spLocks noGrp="1"/>
          </p:cNvSpPr>
          <p:nvPr>
            <p:ph sz="quarter" idx="1"/>
          </p:nvPr>
        </p:nvSpPr>
        <p:spPr/>
        <p:txBody>
          <a:bodyPr>
            <a:normAutofit fontScale="92500"/>
          </a:bodyPr>
          <a:lstStyle/>
          <a:p>
            <a:pPr marL="640080" indent="-457200">
              <a:buFontTx/>
              <a:buAutoNum type="arabicPeriod"/>
            </a:pPr>
            <a:r>
              <a:rPr lang="en-US" altLang="zh-HK" dirty="0">
                <a:ea typeface="ヒラギノ角ゴ Pro W3" pitchFamily="-84" charset="-128"/>
              </a:rPr>
              <a:t>Liquidity intermediation: investors can quickly convert investments into cash and at a low cost.</a:t>
            </a:r>
          </a:p>
          <a:p>
            <a:pPr marL="640080" indent="-457200">
              <a:buFontTx/>
              <a:buAutoNum type="arabicPeriod"/>
            </a:pPr>
            <a:r>
              <a:rPr lang="en-US" altLang="zh-HK" dirty="0">
                <a:ea typeface="ヒラギノ角ゴ Pro W3" pitchFamily="-84" charset="-128"/>
              </a:rPr>
              <a:t>Denomination intermediation: investors can participate in equity and debt offerings that, individually, require more capital than they possess.</a:t>
            </a:r>
          </a:p>
          <a:p>
            <a:pPr marL="640080" indent="-457200">
              <a:buFontTx/>
              <a:buAutoNum type="arabicPeriod"/>
            </a:pPr>
            <a:r>
              <a:rPr lang="en-US" altLang="zh-HK" dirty="0">
                <a:ea typeface="ヒラギノ角ゴ Pro W3" pitchFamily="-84" charset="-128"/>
              </a:rPr>
              <a:t>Diversification: investors immediately realize the benefits of diversification even for small investments.</a:t>
            </a:r>
          </a:p>
          <a:p>
            <a:pPr marL="640080" indent="-457200">
              <a:buFontTx/>
              <a:buAutoNum type="arabicPeriod"/>
            </a:pPr>
            <a:r>
              <a:rPr lang="en-US" altLang="zh-HK" dirty="0">
                <a:ea typeface="ヒラギノ角ゴ Pro W3" pitchFamily="-84" charset="-128"/>
              </a:rPr>
              <a:t>Cost advantages: the mutual fund can negotiate lower transaction fees than would be available to the individual investor.</a:t>
            </a:r>
          </a:p>
          <a:p>
            <a:pPr marL="640080" indent="-457200">
              <a:buFontTx/>
              <a:buAutoNum type="arabicPeriod"/>
            </a:pPr>
            <a:r>
              <a:rPr lang="en-US" altLang="zh-HK" dirty="0">
                <a:ea typeface="ヒラギノ角ゴ Pro W3" pitchFamily="-84" charset="-128"/>
              </a:rPr>
              <a:t>Managerial expertise: many investors prefer to rely on professional money managers to select their investments.</a:t>
            </a:r>
          </a:p>
          <a:p>
            <a:pPr marL="914400" lvl="1" indent="-457200" eaLnBrk="1" hangingPunct="1">
              <a:buFontTx/>
              <a:buAutoNum type="arabicPeriod"/>
            </a:pPr>
            <a:endParaRPr lang="en-US" altLang="zh-HK" dirty="0">
              <a:ea typeface="ヒラギノ角ゴ Pro W3" pitchFamily="-84" charset="-128"/>
            </a:endParaRP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7</a:t>
            </a:fld>
            <a:endParaRPr lang="zh-HK" altLang="en-US"/>
          </a:p>
        </p:txBody>
      </p:sp>
    </p:spTree>
    <p:extLst>
      <p:ext uri="{BB962C8B-B14F-4D97-AF65-F5344CB8AC3E}">
        <p14:creationId xmlns:p14="http://schemas.microsoft.com/office/powerpoint/2010/main" val="3790618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pPr eaLnBrk="1" hangingPunct="1"/>
            <a:r>
              <a:rPr lang="en-US" altLang="zh-HK">
                <a:ea typeface="ヒラギノ角ゴ Pro W3" pitchFamily="-84" charset="-128"/>
              </a:rPr>
              <a:t>The Growth of Mutual Funds</a:t>
            </a:r>
          </a:p>
        </p:txBody>
      </p:sp>
      <p:sp>
        <p:nvSpPr>
          <p:cNvPr id="13315" name="Text Placeholder 2"/>
          <p:cNvSpPr>
            <a:spLocks noGrp="1"/>
          </p:cNvSpPr>
          <p:nvPr>
            <p:ph sz="quarter" idx="1"/>
          </p:nvPr>
        </p:nvSpPr>
        <p:spPr/>
        <p:txBody>
          <a:bodyPr/>
          <a:lstStyle/>
          <a:p>
            <a:pPr eaLnBrk="1" hangingPunct="1"/>
            <a:r>
              <a:rPr lang="en-US" altLang="zh-HK" dirty="0">
                <a:ea typeface="ヒラギノ角ゴ Pro W3" pitchFamily="-84" charset="-128"/>
              </a:rPr>
              <a:t>Ownership in mutual funds has changed dramatically over the last 20 years</a:t>
            </a:r>
          </a:p>
          <a:p>
            <a:pPr lvl="1" eaLnBrk="1" hangingPunct="1">
              <a:buFont typeface="Arial" pitchFamily="34" charset="0"/>
              <a:buChar char="─"/>
            </a:pPr>
            <a:r>
              <a:rPr lang="en-US" altLang="zh-HK" dirty="0">
                <a:ea typeface="ヒラギノ角ゴ Pro W3" pitchFamily="-84" charset="-128"/>
              </a:rPr>
              <a:t>In 1980, only 5.7% of households held mutual fund shares</a:t>
            </a:r>
          </a:p>
          <a:p>
            <a:pPr lvl="1" eaLnBrk="1" hangingPunct="1">
              <a:buFont typeface="Arial" pitchFamily="34" charset="0"/>
              <a:buChar char="─"/>
            </a:pPr>
            <a:r>
              <a:rPr lang="en-US" altLang="zh-HK" dirty="0">
                <a:ea typeface="ヒラギノ角ゴ Pro W3" pitchFamily="-84" charset="-128"/>
              </a:rPr>
              <a:t>In the beginning of 2015, that number was 44%</a:t>
            </a:r>
          </a:p>
          <a:p>
            <a:pPr lvl="1" eaLnBrk="1" hangingPunct="1">
              <a:buFont typeface="Arial" pitchFamily="34" charset="0"/>
              <a:buChar char="─"/>
            </a:pPr>
            <a:r>
              <a:rPr lang="en-US" altLang="zh-HK" dirty="0">
                <a:ea typeface="ヒラギノ角ゴ Pro W3" pitchFamily="-84" charset="-128"/>
              </a:rPr>
              <a:t>89% of mutual fund shares were owned by households.</a:t>
            </a:r>
          </a:p>
          <a:p>
            <a:pPr lvl="1" eaLnBrk="1" hangingPunct="1">
              <a:buFont typeface="Arial" pitchFamily="34" charset="0"/>
              <a:buChar char="─"/>
            </a:pPr>
            <a:r>
              <a:rPr lang="en-US" altLang="zh-HK" dirty="0">
                <a:ea typeface="ヒラギノ角ゴ Pro W3" pitchFamily="-84" charset="-128"/>
              </a:rPr>
              <a:t>Mutual funds account for $7.1 trillion, or 30% of the retirement market.</a:t>
            </a:r>
          </a:p>
        </p:txBody>
      </p:sp>
      <p:sp>
        <p:nvSpPr>
          <p:cNvPr id="2" name="頁尾版面配置區 1"/>
          <p:cNvSpPr>
            <a:spLocks noGrp="1"/>
          </p:cNvSpPr>
          <p:nvPr>
            <p:ph type="ftr" sz="quarter" idx="11"/>
          </p:nvPr>
        </p:nvSpPr>
        <p:spPr/>
        <p:txBody>
          <a:bodyPr/>
          <a:lstStyle/>
          <a:p>
            <a:pPr algn="ctr"/>
            <a:r>
              <a:rPr lang="en-US" altLang="zh-HK" dirty="0"/>
              <a:t>EF3333 Chapter 20</a:t>
            </a:r>
            <a:endParaRPr lang="zh-HK" altLang="en-US" dirty="0"/>
          </a:p>
        </p:txBody>
      </p:sp>
      <p:sp>
        <p:nvSpPr>
          <p:cNvPr id="3" name="投影片編號版面配置區 2"/>
          <p:cNvSpPr>
            <a:spLocks noGrp="1"/>
          </p:cNvSpPr>
          <p:nvPr>
            <p:ph type="sldNum" sz="quarter" idx="12"/>
          </p:nvPr>
        </p:nvSpPr>
        <p:spPr/>
        <p:txBody>
          <a:bodyPr/>
          <a:lstStyle/>
          <a:p>
            <a:fld id="{F88E0A86-AD87-4A30-A3DC-363C9B204A99}" type="slidenum">
              <a:rPr lang="zh-HK" altLang="en-US" smtClean="0"/>
              <a:t>8</a:t>
            </a:fld>
            <a:endParaRPr lang="zh-HK" altLang="en-US"/>
          </a:p>
        </p:txBody>
      </p:sp>
    </p:spTree>
    <p:extLst>
      <p:ext uri="{BB962C8B-B14F-4D97-AF65-F5344CB8AC3E}">
        <p14:creationId xmlns:p14="http://schemas.microsoft.com/office/powerpoint/2010/main" val="2296850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pPr algn="ctr"/>
            <a:r>
              <a:rPr lang="en-US" altLang="zh-HK" dirty="0"/>
              <a:t>EF3333 Chapter 20</a:t>
            </a:r>
            <a:endParaRPr lang="zh-HK" altLang="en-US" dirty="0"/>
          </a:p>
        </p:txBody>
      </p:sp>
      <p:sp>
        <p:nvSpPr>
          <p:cNvPr id="4" name="Slide Number Placeholder 3"/>
          <p:cNvSpPr>
            <a:spLocks noGrp="1"/>
          </p:cNvSpPr>
          <p:nvPr>
            <p:ph type="sldNum" sz="quarter" idx="12"/>
          </p:nvPr>
        </p:nvSpPr>
        <p:spPr/>
        <p:txBody>
          <a:bodyPr/>
          <a:lstStyle/>
          <a:p>
            <a:fld id="{F88E0A86-AD87-4A30-A3DC-363C9B204A99}" type="slidenum">
              <a:rPr lang="zh-HK" altLang="en-US" smtClean="0"/>
              <a:t>9</a:t>
            </a:fld>
            <a:endParaRPr lang="zh-HK" altLang="en-US"/>
          </a:p>
        </p:txBody>
      </p:sp>
      <p:graphicFrame>
        <p:nvGraphicFramePr>
          <p:cNvPr id="5" name="Chart 4"/>
          <p:cNvGraphicFramePr>
            <a:graphicFrameLocks/>
          </p:cNvGraphicFramePr>
          <p:nvPr>
            <p:extLst>
              <p:ext uri="{D42A27DB-BD31-4B8C-83A1-F6EECF244321}">
                <p14:modId xmlns:p14="http://schemas.microsoft.com/office/powerpoint/2010/main" val="1531918932"/>
              </p:ext>
            </p:extLst>
          </p:nvPr>
        </p:nvGraphicFramePr>
        <p:xfrm>
          <a:off x="612648" y="764704"/>
          <a:ext cx="7631760" cy="4824536"/>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a:off x="467544" y="6021288"/>
            <a:ext cx="2889317" cy="276999"/>
          </a:xfrm>
          <a:prstGeom prst="rect">
            <a:avLst/>
          </a:prstGeom>
          <a:noFill/>
        </p:spPr>
        <p:txBody>
          <a:bodyPr wrap="none" rtlCol="0">
            <a:spAutoFit/>
          </a:bodyPr>
          <a:lstStyle/>
          <a:p>
            <a:r>
              <a:rPr lang="en-US" sz="1200" dirty="0"/>
              <a:t>http://www.icifactbook.org/data/16_fb_data</a:t>
            </a:r>
          </a:p>
        </p:txBody>
      </p:sp>
    </p:spTree>
    <p:extLst>
      <p:ext uri="{BB962C8B-B14F-4D97-AF65-F5344CB8AC3E}">
        <p14:creationId xmlns:p14="http://schemas.microsoft.com/office/powerpoint/2010/main" val="413330296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原創">
  <a:themeElements>
    <a:clrScheme name="原創">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原創">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原創">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Origin</Template>
  <TotalTime>883</TotalTime>
  <Words>3049</Words>
  <Application>Microsoft Office PowerPoint</Application>
  <PresentationFormat>如螢幕大小 (4:3)</PresentationFormat>
  <Paragraphs>340</Paragraphs>
  <Slides>45</Slides>
  <Notes>1</Notes>
  <HiddenSlides>0</HiddenSlides>
  <MMClips>0</MMClips>
  <ScaleCrop>false</ScaleCrop>
  <HeadingPairs>
    <vt:vector size="8" baseType="variant">
      <vt:variant>
        <vt:lpstr>使用字型</vt:lpstr>
      </vt:variant>
      <vt:variant>
        <vt:i4>8</vt:i4>
      </vt:variant>
      <vt:variant>
        <vt:lpstr>佈景主題</vt:lpstr>
      </vt:variant>
      <vt:variant>
        <vt:i4>1</vt:i4>
      </vt:variant>
      <vt:variant>
        <vt:lpstr>內嵌 OLE 伺服程式</vt:lpstr>
      </vt:variant>
      <vt:variant>
        <vt:i4>1</vt:i4>
      </vt:variant>
      <vt:variant>
        <vt:lpstr>投影片標題</vt:lpstr>
      </vt:variant>
      <vt:variant>
        <vt:i4>45</vt:i4>
      </vt:variant>
    </vt:vector>
  </HeadingPairs>
  <TitlesOfParts>
    <vt:vector size="55" baseType="lpstr">
      <vt:lpstr>robotoregular</vt:lpstr>
      <vt:lpstr>Arial</vt:lpstr>
      <vt:lpstr>Bookman Old Style</vt:lpstr>
      <vt:lpstr>Calibri</vt:lpstr>
      <vt:lpstr>Gill Sans MT</vt:lpstr>
      <vt:lpstr>Verdana</vt:lpstr>
      <vt:lpstr>Wingdings</vt:lpstr>
      <vt:lpstr>Wingdings 3</vt:lpstr>
      <vt:lpstr>原創</vt:lpstr>
      <vt:lpstr>Document</vt:lpstr>
      <vt:lpstr>PowerPoint 簡報</vt:lpstr>
      <vt:lpstr>PowerPoint 簡報</vt:lpstr>
      <vt:lpstr>Chapter Outline</vt:lpstr>
      <vt:lpstr>Mutual Funds</vt:lpstr>
      <vt:lpstr>The Growth of Mutual Funds</vt:lpstr>
      <vt:lpstr>The Growth of Mutual Funds</vt:lpstr>
      <vt:lpstr>Five principal benefits of mutual funds</vt:lpstr>
      <vt:lpstr>The Growth of Mutual Funds</vt:lpstr>
      <vt:lpstr>PowerPoint 簡報</vt:lpstr>
      <vt:lpstr>PowerPoint 簡報</vt:lpstr>
      <vt:lpstr>Chapter Outline</vt:lpstr>
      <vt:lpstr>Mutual Fund Structure</vt:lpstr>
      <vt:lpstr>Mutual Fund Structure</vt:lpstr>
      <vt:lpstr>Mutual Fund Structure</vt:lpstr>
      <vt:lpstr>Calculating a Mutual Fund’s  Net Asset Value</vt:lpstr>
      <vt:lpstr>Mutual Fund Structure:  the Organization</vt:lpstr>
      <vt:lpstr>PowerPoint 簡報</vt:lpstr>
      <vt:lpstr>Investment Objective Classes</vt:lpstr>
      <vt:lpstr>Investment Objective Classes -Stock Funds</vt:lpstr>
      <vt:lpstr>Investment Objective Classes - Bond Funds</vt:lpstr>
      <vt:lpstr>PowerPoint 簡報</vt:lpstr>
      <vt:lpstr>Investment Objective Classes</vt:lpstr>
      <vt:lpstr>Investment Objective Classes</vt:lpstr>
      <vt:lpstr>PowerPoint 簡報</vt:lpstr>
      <vt:lpstr>Investment Objective Classes</vt:lpstr>
      <vt:lpstr>Chapter Outline</vt:lpstr>
      <vt:lpstr>Fee Structure of Investment Funds</vt:lpstr>
      <vt:lpstr>Other fees charges by mutual funds </vt:lpstr>
      <vt:lpstr>Regulation of Mutual Funds</vt:lpstr>
      <vt:lpstr>Regulation of Mutual Funds</vt:lpstr>
      <vt:lpstr>Hedge Funds</vt:lpstr>
      <vt:lpstr>Hedge Funds</vt:lpstr>
      <vt:lpstr>Hedge Funds</vt:lpstr>
      <vt:lpstr>PowerPoint 簡報</vt:lpstr>
      <vt:lpstr>Exchange-Traded Fund (ETF)</vt:lpstr>
      <vt:lpstr>Arbitrage</vt:lpstr>
      <vt:lpstr>Arbitrage</vt:lpstr>
      <vt:lpstr>PowerPoint 簡報</vt:lpstr>
      <vt:lpstr>Conflicts of Interest  in the Mutual Fund Industry</vt:lpstr>
      <vt:lpstr>Conflicts of Interest  in the Mutual Fund Industry</vt:lpstr>
      <vt:lpstr>One Example</vt:lpstr>
      <vt:lpstr>Conflicts of Interest: Mutual Fund Lawsuits and Settlements</vt:lpstr>
      <vt:lpstr>Conflicts of Interest: SEC Survey Finds Abuses Widespread</vt:lpstr>
      <vt:lpstr>Conflicts of Interest  in the Mutual Fund Industry</vt:lpstr>
      <vt:lpstr>Chapter Outline</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hwkot</dc:creator>
  <cp:lastModifiedBy>Mr. HO Wai Ho</cp:lastModifiedBy>
  <cp:revision>93</cp:revision>
  <cp:lastPrinted>2017-03-19T08:39:32Z</cp:lastPrinted>
  <dcterms:created xsi:type="dcterms:W3CDTF">2016-08-05T07:24:33Z</dcterms:created>
  <dcterms:modified xsi:type="dcterms:W3CDTF">2022-04-02T05:24:22Z</dcterms:modified>
</cp:coreProperties>
</file>

<file path=docProps/thumbnail.jpeg>
</file>